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1"/>
  </p:notesMasterIdLst>
  <p:sldIdLst>
    <p:sldId id="256" r:id="rId2"/>
    <p:sldId id="257" r:id="rId3"/>
    <p:sldId id="258" r:id="rId4"/>
    <p:sldId id="312" r:id="rId5"/>
    <p:sldId id="259" r:id="rId6"/>
    <p:sldId id="313" r:id="rId7"/>
    <p:sldId id="314" r:id="rId8"/>
    <p:sldId id="315" r:id="rId9"/>
    <p:sldId id="316" r:id="rId10"/>
    <p:sldId id="317" r:id="rId11"/>
    <p:sldId id="318" r:id="rId12"/>
    <p:sldId id="319" r:id="rId13"/>
    <p:sldId id="261" r:id="rId14"/>
    <p:sldId id="260" r:id="rId15"/>
    <p:sldId id="341" r:id="rId16"/>
    <p:sldId id="342" r:id="rId17"/>
    <p:sldId id="343" r:id="rId18"/>
    <p:sldId id="344" r:id="rId19"/>
    <p:sldId id="345" r:id="rId20"/>
    <p:sldId id="346" r:id="rId21"/>
    <p:sldId id="347" r:id="rId22"/>
    <p:sldId id="348" r:id="rId23"/>
    <p:sldId id="349" r:id="rId24"/>
    <p:sldId id="350" r:id="rId25"/>
    <p:sldId id="351" r:id="rId26"/>
    <p:sldId id="320" r:id="rId27"/>
    <p:sldId id="262" r:id="rId28"/>
    <p:sldId id="263" r:id="rId29"/>
    <p:sldId id="323" r:id="rId30"/>
    <p:sldId id="322" r:id="rId31"/>
    <p:sldId id="336" r:id="rId32"/>
    <p:sldId id="334" r:id="rId33"/>
    <p:sldId id="324" r:id="rId34"/>
    <p:sldId id="325" r:id="rId35"/>
    <p:sldId id="326" r:id="rId36"/>
    <p:sldId id="327" r:id="rId37"/>
    <p:sldId id="328" r:id="rId38"/>
    <p:sldId id="329" r:id="rId39"/>
    <p:sldId id="330" r:id="rId40"/>
    <p:sldId id="332" r:id="rId41"/>
    <p:sldId id="338" r:id="rId42"/>
    <p:sldId id="333" r:id="rId43"/>
    <p:sldId id="335" r:id="rId44"/>
    <p:sldId id="337" r:id="rId45"/>
    <p:sldId id="321" r:id="rId46"/>
    <p:sldId id="265" r:id="rId47"/>
    <p:sldId id="266" r:id="rId48"/>
    <p:sldId id="267" r:id="rId49"/>
    <p:sldId id="268" r:id="rId50"/>
    <p:sldId id="269" r:id="rId51"/>
    <p:sldId id="372" r:id="rId52"/>
    <p:sldId id="272" r:id="rId53"/>
    <p:sldId id="271" r:id="rId54"/>
    <p:sldId id="373" r:id="rId55"/>
    <p:sldId id="273" r:id="rId56"/>
    <p:sldId id="274" r:id="rId57"/>
    <p:sldId id="275" r:id="rId58"/>
    <p:sldId id="276" r:id="rId59"/>
    <p:sldId id="277" r:id="rId60"/>
    <p:sldId id="278" r:id="rId61"/>
    <p:sldId id="279" r:id="rId62"/>
    <p:sldId id="280" r:id="rId63"/>
    <p:sldId id="374" r:id="rId64"/>
    <p:sldId id="281" r:id="rId65"/>
    <p:sldId id="375" r:id="rId66"/>
    <p:sldId id="282" r:id="rId67"/>
    <p:sldId id="283" r:id="rId68"/>
    <p:sldId id="352" r:id="rId69"/>
    <p:sldId id="353" r:id="rId70"/>
    <p:sldId id="284" r:id="rId71"/>
    <p:sldId id="354" r:id="rId72"/>
    <p:sldId id="285" r:id="rId73"/>
    <p:sldId id="339" r:id="rId74"/>
    <p:sldId id="340" r:id="rId75"/>
    <p:sldId id="355" r:id="rId76"/>
    <p:sldId id="286" r:id="rId77"/>
    <p:sldId id="358" r:id="rId78"/>
    <p:sldId id="370" r:id="rId79"/>
    <p:sldId id="371" r:id="rId80"/>
    <p:sldId id="288" r:id="rId81"/>
    <p:sldId id="359" r:id="rId82"/>
    <p:sldId id="287" r:id="rId83"/>
    <p:sldId id="356" r:id="rId84"/>
    <p:sldId id="357" r:id="rId85"/>
    <p:sldId id="289" r:id="rId86"/>
    <p:sldId id="290" r:id="rId87"/>
    <p:sldId id="292" r:id="rId88"/>
    <p:sldId id="294" r:id="rId89"/>
    <p:sldId id="296" r:id="rId90"/>
    <p:sldId id="360" r:id="rId91"/>
    <p:sldId id="361" r:id="rId92"/>
    <p:sldId id="362" r:id="rId93"/>
    <p:sldId id="297" r:id="rId94"/>
    <p:sldId id="298" r:id="rId95"/>
    <p:sldId id="299" r:id="rId96"/>
    <p:sldId id="363" r:id="rId97"/>
    <p:sldId id="364" r:id="rId98"/>
    <p:sldId id="365" r:id="rId99"/>
    <p:sldId id="366" r:id="rId100"/>
    <p:sldId id="300" r:id="rId101"/>
    <p:sldId id="367" r:id="rId102"/>
    <p:sldId id="301" r:id="rId103"/>
    <p:sldId id="304" r:id="rId104"/>
    <p:sldId id="305" r:id="rId105"/>
    <p:sldId id="310" r:id="rId106"/>
    <p:sldId id="311" r:id="rId107"/>
    <p:sldId id="369" r:id="rId108"/>
    <p:sldId id="368" r:id="rId109"/>
    <p:sldId id="309"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828" autoAdjust="0"/>
  </p:normalViewPr>
  <p:slideViewPr>
    <p:cSldViewPr snapToGrid="0">
      <p:cViewPr varScale="1">
        <p:scale>
          <a:sx n="104" d="100"/>
          <a:sy n="104" d="100"/>
        </p:scale>
        <p:origin x="11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F8A20F-5A9C-40AD-A9C5-91DE725822BB}" type="datetimeFigureOut">
              <a:rPr lang="en-US" smtClean="0"/>
              <a:t>1/16/2023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7F049-F5EC-4480-8854-72E2A34066A9}" type="slidenum">
              <a:rPr lang="en-US" smtClean="0"/>
              <a:t>‹#›</a:t>
            </a:fld>
            <a:endParaRPr lang="en-US" dirty="0"/>
          </a:p>
        </p:txBody>
      </p:sp>
    </p:spTree>
    <p:extLst>
      <p:ext uri="{BB962C8B-B14F-4D97-AF65-F5344CB8AC3E}">
        <p14:creationId xmlns:p14="http://schemas.microsoft.com/office/powerpoint/2010/main" val="4085659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DD104-1409-4551-9883-A488DA5627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CA1EC2-4AD1-4F75-B105-9CDC8F467180}"/>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15BE8E-EA41-4F89-A91A-8D8B774F9365}"/>
              </a:ext>
            </a:extLst>
          </p:cNvPr>
          <p:cNvSpPr>
            <a:spLocks noGrp="1"/>
          </p:cNvSpPr>
          <p:nvPr>
            <p:ph type="dt" sz="half" idx="10"/>
          </p:nvPr>
        </p:nvSpPr>
        <p:spPr/>
        <p:txBody>
          <a:bodyPr/>
          <a:lstStyle/>
          <a:p>
            <a:fld id="{DF80F82A-52C1-43BA-802D-E3AF71255CD7}" type="datetime1">
              <a:rPr lang="en-US" smtClean="0"/>
              <a:t>1/16/2023</a:t>
            </a:fld>
            <a:endParaRPr lang="en-US" dirty="0"/>
          </a:p>
        </p:txBody>
      </p:sp>
      <p:sp>
        <p:nvSpPr>
          <p:cNvPr id="5" name="Footer Placeholder 4">
            <a:extLst>
              <a:ext uri="{FF2B5EF4-FFF2-40B4-BE49-F238E27FC236}">
                <a16:creationId xmlns:a16="http://schemas.microsoft.com/office/drawing/2014/main" id="{05B6CA5C-5218-4911-B6CB-71C22B8BD0D9}"/>
              </a:ext>
            </a:extLst>
          </p:cNvPr>
          <p:cNvSpPr>
            <a:spLocks noGrp="1"/>
          </p:cNvSpPr>
          <p:nvPr>
            <p:ph type="ftr" sz="quarter" idx="11"/>
          </p:nvPr>
        </p:nvSpPr>
        <p:spPr/>
        <p:txBody>
          <a:bodyPr/>
          <a:lstStyle/>
          <a:p>
            <a:r>
              <a:rPr lang="en-US" dirty="0"/>
              <a:t>© Anthony J Souza</a:t>
            </a:r>
          </a:p>
        </p:txBody>
      </p:sp>
      <p:sp>
        <p:nvSpPr>
          <p:cNvPr id="6" name="Slide Number Placeholder 5">
            <a:extLst>
              <a:ext uri="{FF2B5EF4-FFF2-40B4-BE49-F238E27FC236}">
                <a16:creationId xmlns:a16="http://schemas.microsoft.com/office/drawing/2014/main" id="{EC16B1D7-FE06-4E7C-9173-C04D70605E45}"/>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844636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8A26-9C04-4073-9EE7-93ECEB2A3D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F46047-9667-45B5-B4AA-923C3C2BCB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A718A-C4AB-46EA-8FCB-1BB94CE9C675}"/>
              </a:ext>
            </a:extLst>
          </p:cNvPr>
          <p:cNvSpPr>
            <a:spLocks noGrp="1"/>
          </p:cNvSpPr>
          <p:nvPr>
            <p:ph type="dt" sz="half" idx="10"/>
          </p:nvPr>
        </p:nvSpPr>
        <p:spPr/>
        <p:txBody>
          <a:bodyPr/>
          <a:lstStyle/>
          <a:p>
            <a:fld id="{B1782ED4-35FD-4939-843A-5202BD33EECA}" type="datetime1">
              <a:rPr lang="en-US" smtClean="0"/>
              <a:t>1/16/2023</a:t>
            </a:fld>
            <a:endParaRPr lang="en-US" dirty="0"/>
          </a:p>
        </p:txBody>
      </p:sp>
      <p:sp>
        <p:nvSpPr>
          <p:cNvPr id="5" name="Footer Placeholder 4">
            <a:extLst>
              <a:ext uri="{FF2B5EF4-FFF2-40B4-BE49-F238E27FC236}">
                <a16:creationId xmlns:a16="http://schemas.microsoft.com/office/drawing/2014/main" id="{E55B807A-BC68-4445-BFF9-8682262EBC44}"/>
              </a:ext>
            </a:extLst>
          </p:cNvPr>
          <p:cNvSpPr>
            <a:spLocks noGrp="1"/>
          </p:cNvSpPr>
          <p:nvPr>
            <p:ph type="ftr" sz="quarter" idx="11"/>
          </p:nvPr>
        </p:nvSpPr>
        <p:spPr/>
        <p:txBody>
          <a:bodyPr/>
          <a:lstStyle/>
          <a:p>
            <a:r>
              <a:rPr lang="en-US" dirty="0"/>
              <a:t>© Anthony J Souza</a:t>
            </a:r>
          </a:p>
        </p:txBody>
      </p:sp>
      <p:sp>
        <p:nvSpPr>
          <p:cNvPr id="6" name="Slide Number Placeholder 5">
            <a:extLst>
              <a:ext uri="{FF2B5EF4-FFF2-40B4-BE49-F238E27FC236}">
                <a16:creationId xmlns:a16="http://schemas.microsoft.com/office/drawing/2014/main" id="{005F1BD9-03F1-439D-810D-8B3879C62F32}"/>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2135814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CF8F66-C7D7-47D8-93E8-96553D929152}"/>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5626E0-D0E7-4AFA-A807-3C69B7103B91}"/>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0DAA6F-F86A-4C2B-8E58-C9C2C4E82F73}"/>
              </a:ext>
            </a:extLst>
          </p:cNvPr>
          <p:cNvSpPr>
            <a:spLocks noGrp="1"/>
          </p:cNvSpPr>
          <p:nvPr>
            <p:ph type="dt" sz="half" idx="10"/>
          </p:nvPr>
        </p:nvSpPr>
        <p:spPr/>
        <p:txBody>
          <a:bodyPr/>
          <a:lstStyle/>
          <a:p>
            <a:fld id="{2F007090-CCA6-4C1A-BDAF-227FB6E23C2B}" type="datetime1">
              <a:rPr lang="en-US" smtClean="0"/>
              <a:t>1/16/2023</a:t>
            </a:fld>
            <a:endParaRPr lang="en-US" dirty="0"/>
          </a:p>
        </p:txBody>
      </p:sp>
      <p:sp>
        <p:nvSpPr>
          <p:cNvPr id="5" name="Footer Placeholder 4">
            <a:extLst>
              <a:ext uri="{FF2B5EF4-FFF2-40B4-BE49-F238E27FC236}">
                <a16:creationId xmlns:a16="http://schemas.microsoft.com/office/drawing/2014/main" id="{C97B3E5E-F7A4-4A81-89A4-E146D4574541}"/>
              </a:ext>
            </a:extLst>
          </p:cNvPr>
          <p:cNvSpPr>
            <a:spLocks noGrp="1"/>
          </p:cNvSpPr>
          <p:nvPr>
            <p:ph type="ftr" sz="quarter" idx="11"/>
          </p:nvPr>
        </p:nvSpPr>
        <p:spPr/>
        <p:txBody>
          <a:bodyPr/>
          <a:lstStyle/>
          <a:p>
            <a:r>
              <a:rPr lang="en-US" dirty="0"/>
              <a:t>© Anthony J Souza</a:t>
            </a:r>
          </a:p>
        </p:txBody>
      </p:sp>
      <p:sp>
        <p:nvSpPr>
          <p:cNvPr id="6" name="Slide Number Placeholder 5">
            <a:extLst>
              <a:ext uri="{FF2B5EF4-FFF2-40B4-BE49-F238E27FC236}">
                <a16:creationId xmlns:a16="http://schemas.microsoft.com/office/drawing/2014/main" id="{A42C4D6E-3F43-4DC7-8891-128EFFD23AC7}"/>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277281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3E2A7-6F68-48CB-AD19-FF44D8293F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EEA0C0-F182-4BC5-A215-E3DC4B5B4C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F75AE-A0CA-4C7A-80B0-3B9E6F5E3FD9}"/>
              </a:ext>
            </a:extLst>
          </p:cNvPr>
          <p:cNvSpPr>
            <a:spLocks noGrp="1"/>
          </p:cNvSpPr>
          <p:nvPr>
            <p:ph type="dt" sz="half" idx="10"/>
          </p:nvPr>
        </p:nvSpPr>
        <p:spPr/>
        <p:txBody>
          <a:bodyPr/>
          <a:lstStyle/>
          <a:p>
            <a:fld id="{F64FE6A9-B6C9-45E9-A217-46C6BB912008}" type="datetime1">
              <a:rPr lang="en-US" smtClean="0"/>
              <a:t>1/16/2023</a:t>
            </a:fld>
            <a:endParaRPr lang="en-US" dirty="0"/>
          </a:p>
        </p:txBody>
      </p:sp>
      <p:sp>
        <p:nvSpPr>
          <p:cNvPr id="5" name="Footer Placeholder 4">
            <a:extLst>
              <a:ext uri="{FF2B5EF4-FFF2-40B4-BE49-F238E27FC236}">
                <a16:creationId xmlns:a16="http://schemas.microsoft.com/office/drawing/2014/main" id="{D652E276-3D82-4FBC-8ABA-04602B2E88B8}"/>
              </a:ext>
            </a:extLst>
          </p:cNvPr>
          <p:cNvSpPr>
            <a:spLocks noGrp="1"/>
          </p:cNvSpPr>
          <p:nvPr>
            <p:ph type="ftr" sz="quarter" idx="11"/>
          </p:nvPr>
        </p:nvSpPr>
        <p:spPr/>
        <p:txBody>
          <a:bodyPr/>
          <a:lstStyle/>
          <a:p>
            <a:r>
              <a:rPr lang="en-US" dirty="0"/>
              <a:t>© Anthony J Souza</a:t>
            </a:r>
          </a:p>
        </p:txBody>
      </p:sp>
      <p:sp>
        <p:nvSpPr>
          <p:cNvPr id="6" name="Slide Number Placeholder 5">
            <a:extLst>
              <a:ext uri="{FF2B5EF4-FFF2-40B4-BE49-F238E27FC236}">
                <a16:creationId xmlns:a16="http://schemas.microsoft.com/office/drawing/2014/main" id="{13F2B0D6-FAEA-429D-9FD9-F3C9E1AD238F}"/>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1404329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490E-C302-4A7F-B5BD-AE5698555282}"/>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8F3EE5-E328-4177-A1ED-E55D390A4620}"/>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5C47D9-E030-49E8-96E7-72F673131401}"/>
              </a:ext>
            </a:extLst>
          </p:cNvPr>
          <p:cNvSpPr>
            <a:spLocks noGrp="1"/>
          </p:cNvSpPr>
          <p:nvPr>
            <p:ph type="dt" sz="half" idx="10"/>
          </p:nvPr>
        </p:nvSpPr>
        <p:spPr/>
        <p:txBody>
          <a:bodyPr/>
          <a:lstStyle/>
          <a:p>
            <a:fld id="{C7E9C88A-3F8A-46CD-AC86-7F2F25919373}" type="datetime1">
              <a:rPr lang="en-US" smtClean="0"/>
              <a:t>1/16/2023</a:t>
            </a:fld>
            <a:endParaRPr lang="en-US" dirty="0"/>
          </a:p>
        </p:txBody>
      </p:sp>
      <p:sp>
        <p:nvSpPr>
          <p:cNvPr id="5" name="Footer Placeholder 4">
            <a:extLst>
              <a:ext uri="{FF2B5EF4-FFF2-40B4-BE49-F238E27FC236}">
                <a16:creationId xmlns:a16="http://schemas.microsoft.com/office/drawing/2014/main" id="{515E7BB7-6572-4CE7-AE30-E3948E871C08}"/>
              </a:ext>
            </a:extLst>
          </p:cNvPr>
          <p:cNvSpPr>
            <a:spLocks noGrp="1"/>
          </p:cNvSpPr>
          <p:nvPr>
            <p:ph type="ftr" sz="quarter" idx="11"/>
          </p:nvPr>
        </p:nvSpPr>
        <p:spPr/>
        <p:txBody>
          <a:bodyPr/>
          <a:lstStyle/>
          <a:p>
            <a:r>
              <a:rPr lang="en-US" dirty="0"/>
              <a:t>© Anthony J Souza</a:t>
            </a:r>
          </a:p>
        </p:txBody>
      </p:sp>
      <p:sp>
        <p:nvSpPr>
          <p:cNvPr id="6" name="Slide Number Placeholder 5">
            <a:extLst>
              <a:ext uri="{FF2B5EF4-FFF2-40B4-BE49-F238E27FC236}">
                <a16:creationId xmlns:a16="http://schemas.microsoft.com/office/drawing/2014/main" id="{9BBCE217-6A36-4CA9-A0D7-AB3C6F62B92A}"/>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2438322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2525-F3F1-442F-963B-D4F74700C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5E0AEC-F70D-4F9F-B52B-1CE75C490A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D19B32-4645-473E-9068-93E0657817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C4238E5-00F1-442C-9AEF-0A457E871E3A}"/>
              </a:ext>
            </a:extLst>
          </p:cNvPr>
          <p:cNvSpPr>
            <a:spLocks noGrp="1"/>
          </p:cNvSpPr>
          <p:nvPr>
            <p:ph type="dt" sz="half" idx="10"/>
          </p:nvPr>
        </p:nvSpPr>
        <p:spPr/>
        <p:txBody>
          <a:bodyPr/>
          <a:lstStyle/>
          <a:p>
            <a:fld id="{953292ED-448D-4A0E-8FEB-56123D520D56}" type="datetime1">
              <a:rPr lang="en-US" smtClean="0"/>
              <a:t>1/16/2023</a:t>
            </a:fld>
            <a:endParaRPr lang="en-US" dirty="0"/>
          </a:p>
        </p:txBody>
      </p:sp>
      <p:sp>
        <p:nvSpPr>
          <p:cNvPr id="6" name="Footer Placeholder 5">
            <a:extLst>
              <a:ext uri="{FF2B5EF4-FFF2-40B4-BE49-F238E27FC236}">
                <a16:creationId xmlns:a16="http://schemas.microsoft.com/office/drawing/2014/main" id="{016B7FEE-41BB-4BF0-939C-ACC1B16398C1}"/>
              </a:ext>
            </a:extLst>
          </p:cNvPr>
          <p:cNvSpPr>
            <a:spLocks noGrp="1"/>
          </p:cNvSpPr>
          <p:nvPr>
            <p:ph type="ftr" sz="quarter" idx="11"/>
          </p:nvPr>
        </p:nvSpPr>
        <p:spPr/>
        <p:txBody>
          <a:bodyPr/>
          <a:lstStyle/>
          <a:p>
            <a:r>
              <a:rPr lang="en-US" dirty="0"/>
              <a:t>© Anthony J Souza</a:t>
            </a:r>
          </a:p>
        </p:txBody>
      </p:sp>
      <p:sp>
        <p:nvSpPr>
          <p:cNvPr id="7" name="Slide Number Placeholder 6">
            <a:extLst>
              <a:ext uri="{FF2B5EF4-FFF2-40B4-BE49-F238E27FC236}">
                <a16:creationId xmlns:a16="http://schemas.microsoft.com/office/drawing/2014/main" id="{B9BF903A-1F06-4922-93E6-7268F5040CCF}"/>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4265598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B3997-A618-4522-BEEC-6AABADBFA8C5}"/>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CA7A97-CA6E-4073-A563-B4E8B77E8754}"/>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516463-4B67-4E3F-ACF4-5BC6F4621B9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1BB8-C9BE-464E-BC4B-D6F6408EE3D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6342CC-5BBC-46D7-9135-34EF2AE466E3}"/>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6FDBC2-801F-4A62-A505-3615077AE94A}"/>
              </a:ext>
            </a:extLst>
          </p:cNvPr>
          <p:cNvSpPr>
            <a:spLocks noGrp="1"/>
          </p:cNvSpPr>
          <p:nvPr>
            <p:ph type="dt" sz="half" idx="10"/>
          </p:nvPr>
        </p:nvSpPr>
        <p:spPr/>
        <p:txBody>
          <a:bodyPr/>
          <a:lstStyle/>
          <a:p>
            <a:fld id="{C6D1D2A1-6CE6-434A-A849-17D4E5F9FF47}" type="datetime1">
              <a:rPr lang="en-US" smtClean="0"/>
              <a:t>1/16/2023</a:t>
            </a:fld>
            <a:endParaRPr lang="en-US" dirty="0"/>
          </a:p>
        </p:txBody>
      </p:sp>
      <p:sp>
        <p:nvSpPr>
          <p:cNvPr id="8" name="Footer Placeholder 7">
            <a:extLst>
              <a:ext uri="{FF2B5EF4-FFF2-40B4-BE49-F238E27FC236}">
                <a16:creationId xmlns:a16="http://schemas.microsoft.com/office/drawing/2014/main" id="{5506CAA6-80CD-4F94-99BD-62382B6761DE}"/>
              </a:ext>
            </a:extLst>
          </p:cNvPr>
          <p:cNvSpPr>
            <a:spLocks noGrp="1"/>
          </p:cNvSpPr>
          <p:nvPr>
            <p:ph type="ftr" sz="quarter" idx="11"/>
          </p:nvPr>
        </p:nvSpPr>
        <p:spPr/>
        <p:txBody>
          <a:bodyPr/>
          <a:lstStyle/>
          <a:p>
            <a:r>
              <a:rPr lang="en-US" dirty="0"/>
              <a:t>© Anthony J Souza</a:t>
            </a:r>
          </a:p>
        </p:txBody>
      </p:sp>
      <p:sp>
        <p:nvSpPr>
          <p:cNvPr id="9" name="Slide Number Placeholder 8">
            <a:extLst>
              <a:ext uri="{FF2B5EF4-FFF2-40B4-BE49-F238E27FC236}">
                <a16:creationId xmlns:a16="http://schemas.microsoft.com/office/drawing/2014/main" id="{7F0036A4-4784-40BD-97CA-9A5EED86B3A1}"/>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3961049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53E0-259B-47CD-9D58-ACE96AA89F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090812-FEB3-4E6F-91C2-DCB39901D9F9}"/>
              </a:ext>
            </a:extLst>
          </p:cNvPr>
          <p:cNvSpPr>
            <a:spLocks noGrp="1"/>
          </p:cNvSpPr>
          <p:nvPr>
            <p:ph type="dt" sz="half" idx="10"/>
          </p:nvPr>
        </p:nvSpPr>
        <p:spPr/>
        <p:txBody>
          <a:bodyPr/>
          <a:lstStyle/>
          <a:p>
            <a:fld id="{D7D87449-409F-4715-9284-8084EF60395E}" type="datetime1">
              <a:rPr lang="en-US" smtClean="0"/>
              <a:t>1/16/2023</a:t>
            </a:fld>
            <a:endParaRPr lang="en-US" dirty="0"/>
          </a:p>
        </p:txBody>
      </p:sp>
      <p:sp>
        <p:nvSpPr>
          <p:cNvPr id="4" name="Footer Placeholder 3">
            <a:extLst>
              <a:ext uri="{FF2B5EF4-FFF2-40B4-BE49-F238E27FC236}">
                <a16:creationId xmlns:a16="http://schemas.microsoft.com/office/drawing/2014/main" id="{28F00723-C80B-4FE3-A439-FF88AC7AF53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C9E106E0-0B80-47BA-A251-6283A3C05795}"/>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3087903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5BE5D5-82EF-4AEA-81AE-D7BE67E83F83}"/>
              </a:ext>
            </a:extLst>
          </p:cNvPr>
          <p:cNvSpPr>
            <a:spLocks noGrp="1"/>
          </p:cNvSpPr>
          <p:nvPr>
            <p:ph type="dt" sz="half" idx="10"/>
          </p:nvPr>
        </p:nvSpPr>
        <p:spPr/>
        <p:txBody>
          <a:bodyPr/>
          <a:lstStyle/>
          <a:p>
            <a:fld id="{00542D0B-CA65-4E9B-B2BC-CD4DC98757FB}" type="datetime1">
              <a:rPr lang="en-US" smtClean="0"/>
              <a:t>1/16/2023</a:t>
            </a:fld>
            <a:endParaRPr lang="en-US" dirty="0"/>
          </a:p>
        </p:txBody>
      </p:sp>
      <p:sp>
        <p:nvSpPr>
          <p:cNvPr id="3" name="Footer Placeholder 2">
            <a:extLst>
              <a:ext uri="{FF2B5EF4-FFF2-40B4-BE49-F238E27FC236}">
                <a16:creationId xmlns:a16="http://schemas.microsoft.com/office/drawing/2014/main" id="{48EE2DE3-E411-4398-B723-42D10D6B03AD}"/>
              </a:ext>
            </a:extLst>
          </p:cNvPr>
          <p:cNvSpPr>
            <a:spLocks noGrp="1"/>
          </p:cNvSpPr>
          <p:nvPr>
            <p:ph type="ftr" sz="quarter" idx="11"/>
          </p:nvPr>
        </p:nvSpPr>
        <p:spPr/>
        <p:txBody>
          <a:bodyPr/>
          <a:lstStyle/>
          <a:p>
            <a:r>
              <a:rPr lang="en-US" dirty="0"/>
              <a:t>© Anthony J Souza</a:t>
            </a:r>
          </a:p>
        </p:txBody>
      </p:sp>
      <p:sp>
        <p:nvSpPr>
          <p:cNvPr id="4" name="Slide Number Placeholder 3">
            <a:extLst>
              <a:ext uri="{FF2B5EF4-FFF2-40B4-BE49-F238E27FC236}">
                <a16:creationId xmlns:a16="http://schemas.microsoft.com/office/drawing/2014/main" id="{AC573D4B-6497-45DA-8AB5-780896297BCD}"/>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394005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79604-332D-4A27-9AF4-62D9B232F7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3F029A-6F00-4683-9612-B6A485B51061}"/>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E51C69-7422-4CDE-81ED-E828E970199E}"/>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3714B8-A094-449C-A714-897EE4D50F10}"/>
              </a:ext>
            </a:extLst>
          </p:cNvPr>
          <p:cNvSpPr>
            <a:spLocks noGrp="1"/>
          </p:cNvSpPr>
          <p:nvPr>
            <p:ph type="dt" sz="half" idx="10"/>
          </p:nvPr>
        </p:nvSpPr>
        <p:spPr/>
        <p:txBody>
          <a:bodyPr/>
          <a:lstStyle/>
          <a:p>
            <a:fld id="{C0AE68A3-AB24-443B-8B05-2F1AB68D3757}" type="datetime1">
              <a:rPr lang="en-US" smtClean="0"/>
              <a:t>1/16/2023</a:t>
            </a:fld>
            <a:endParaRPr lang="en-US" dirty="0"/>
          </a:p>
        </p:txBody>
      </p:sp>
      <p:sp>
        <p:nvSpPr>
          <p:cNvPr id="6" name="Footer Placeholder 5">
            <a:extLst>
              <a:ext uri="{FF2B5EF4-FFF2-40B4-BE49-F238E27FC236}">
                <a16:creationId xmlns:a16="http://schemas.microsoft.com/office/drawing/2014/main" id="{B16487A8-2D2F-4EE5-AD9F-F58BA5E192B4}"/>
              </a:ext>
            </a:extLst>
          </p:cNvPr>
          <p:cNvSpPr>
            <a:spLocks noGrp="1"/>
          </p:cNvSpPr>
          <p:nvPr>
            <p:ph type="ftr" sz="quarter" idx="11"/>
          </p:nvPr>
        </p:nvSpPr>
        <p:spPr/>
        <p:txBody>
          <a:bodyPr/>
          <a:lstStyle/>
          <a:p>
            <a:r>
              <a:rPr lang="en-US" dirty="0"/>
              <a:t>© Anthony J Souza</a:t>
            </a:r>
          </a:p>
        </p:txBody>
      </p:sp>
      <p:sp>
        <p:nvSpPr>
          <p:cNvPr id="7" name="Slide Number Placeholder 6">
            <a:extLst>
              <a:ext uri="{FF2B5EF4-FFF2-40B4-BE49-F238E27FC236}">
                <a16:creationId xmlns:a16="http://schemas.microsoft.com/office/drawing/2014/main" id="{738CBEFB-5E23-4BD3-99A9-9F95D748A63A}"/>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3437358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2C099-E7BA-4A13-8A56-89EE4F2038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3BD62BD-D04A-404C-A49C-FFCA346E40D2}"/>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a:extLst>
              <a:ext uri="{FF2B5EF4-FFF2-40B4-BE49-F238E27FC236}">
                <a16:creationId xmlns:a16="http://schemas.microsoft.com/office/drawing/2014/main" id="{4B36E2AD-FCE9-472E-9131-23F4CC5FD238}"/>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72BF6E-1443-4387-B4CD-E0B5EACAD72F}"/>
              </a:ext>
            </a:extLst>
          </p:cNvPr>
          <p:cNvSpPr>
            <a:spLocks noGrp="1"/>
          </p:cNvSpPr>
          <p:nvPr>
            <p:ph type="dt" sz="half" idx="10"/>
          </p:nvPr>
        </p:nvSpPr>
        <p:spPr/>
        <p:txBody>
          <a:bodyPr/>
          <a:lstStyle/>
          <a:p>
            <a:fld id="{22A285CE-AD79-4461-97D2-AFEA9B743FC6}" type="datetime1">
              <a:rPr lang="en-US" smtClean="0"/>
              <a:t>1/16/2023</a:t>
            </a:fld>
            <a:endParaRPr lang="en-US" dirty="0"/>
          </a:p>
        </p:txBody>
      </p:sp>
      <p:sp>
        <p:nvSpPr>
          <p:cNvPr id="6" name="Footer Placeholder 5">
            <a:extLst>
              <a:ext uri="{FF2B5EF4-FFF2-40B4-BE49-F238E27FC236}">
                <a16:creationId xmlns:a16="http://schemas.microsoft.com/office/drawing/2014/main" id="{D539B614-E73F-4E48-8A4A-CBC96BAD0109}"/>
              </a:ext>
            </a:extLst>
          </p:cNvPr>
          <p:cNvSpPr>
            <a:spLocks noGrp="1"/>
          </p:cNvSpPr>
          <p:nvPr>
            <p:ph type="ftr" sz="quarter" idx="11"/>
          </p:nvPr>
        </p:nvSpPr>
        <p:spPr/>
        <p:txBody>
          <a:bodyPr/>
          <a:lstStyle/>
          <a:p>
            <a:r>
              <a:rPr lang="en-US" dirty="0"/>
              <a:t>© Anthony J Souza</a:t>
            </a:r>
          </a:p>
        </p:txBody>
      </p:sp>
      <p:sp>
        <p:nvSpPr>
          <p:cNvPr id="7" name="Slide Number Placeholder 6">
            <a:extLst>
              <a:ext uri="{FF2B5EF4-FFF2-40B4-BE49-F238E27FC236}">
                <a16:creationId xmlns:a16="http://schemas.microsoft.com/office/drawing/2014/main" id="{9EC77D2C-93C9-4BBA-AA41-4002EC331982}"/>
              </a:ext>
            </a:extLst>
          </p:cNvPr>
          <p:cNvSpPr>
            <a:spLocks noGrp="1"/>
          </p:cNvSpPr>
          <p:nvPr>
            <p:ph type="sldNum" sz="quarter" idx="12"/>
          </p:nvPr>
        </p:nvSpPr>
        <p:spPr/>
        <p:txBody>
          <a:bodyPr/>
          <a:lstStyle/>
          <a:p>
            <a:fld id="{D9255990-E8B3-4222-B83C-F842A4110F21}" type="slidenum">
              <a:rPr lang="en-US" smtClean="0"/>
              <a:t>‹#›</a:t>
            </a:fld>
            <a:endParaRPr lang="en-US" dirty="0"/>
          </a:p>
        </p:txBody>
      </p:sp>
    </p:spTree>
    <p:extLst>
      <p:ext uri="{BB962C8B-B14F-4D97-AF65-F5344CB8AC3E}">
        <p14:creationId xmlns:p14="http://schemas.microsoft.com/office/powerpoint/2010/main" val="3070354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FC149F-2B0A-4E2E-93B6-C17B62703BD2}"/>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8F49D9-36F8-420D-827F-5B48737C90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C1B31-D851-4F88-A0B0-253B408C0005}"/>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EC307-A46B-4DEB-93D8-A8CDDE5B8CCF}" type="datetime1">
              <a:rPr lang="en-US" smtClean="0"/>
              <a:t>1/16/2023</a:t>
            </a:fld>
            <a:endParaRPr lang="en-US" dirty="0"/>
          </a:p>
        </p:txBody>
      </p:sp>
      <p:sp>
        <p:nvSpPr>
          <p:cNvPr id="5" name="Footer Placeholder 4">
            <a:extLst>
              <a:ext uri="{FF2B5EF4-FFF2-40B4-BE49-F238E27FC236}">
                <a16:creationId xmlns:a16="http://schemas.microsoft.com/office/drawing/2014/main" id="{F5B6A990-E52A-4324-BBA2-EA69E870DCDE}"/>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 Anthony J Souza</a:t>
            </a:r>
          </a:p>
        </p:txBody>
      </p:sp>
      <p:sp>
        <p:nvSpPr>
          <p:cNvPr id="6" name="Slide Number Placeholder 5">
            <a:extLst>
              <a:ext uri="{FF2B5EF4-FFF2-40B4-BE49-F238E27FC236}">
                <a16:creationId xmlns:a16="http://schemas.microsoft.com/office/drawing/2014/main" id="{F9D96799-2F05-41F7-BEF2-FE1026044C2E}"/>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255990-E8B3-4222-B83C-F842A4110F21}" type="slidenum">
              <a:rPr lang="en-US" smtClean="0"/>
              <a:t>‹#›</a:t>
            </a:fld>
            <a:endParaRPr lang="en-US" dirty="0"/>
          </a:p>
        </p:txBody>
      </p:sp>
    </p:spTree>
    <p:extLst>
      <p:ext uri="{BB962C8B-B14F-4D97-AF65-F5344CB8AC3E}">
        <p14:creationId xmlns:p14="http://schemas.microsoft.com/office/powerpoint/2010/main" val="2959968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upload.wikimedia.org/wikipedia/commons/1/1b/Linux_Distribution_Timeline.svg" TargetMode="External"/><Relationship Id="rId2" Type="http://schemas.openxmlformats.org/officeDocument/2006/relationships/hyperlink" Target="https://distrowatch.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mailto:ubuntu@ajsouza.com:~/backups/fall2019/csc31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likegeeks.com/sed-linux/"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5E235-8E5A-4FEA-9848-BD212B18ECE9}"/>
              </a:ext>
            </a:extLst>
          </p:cNvPr>
          <p:cNvSpPr>
            <a:spLocks noGrp="1"/>
          </p:cNvSpPr>
          <p:nvPr>
            <p:ph type="ctrTitle"/>
          </p:nvPr>
        </p:nvSpPr>
        <p:spPr/>
        <p:txBody>
          <a:bodyPr/>
          <a:lstStyle/>
          <a:p>
            <a:r>
              <a:rPr lang="en-US" dirty="0"/>
              <a:t>Basic Introduction to Linux</a:t>
            </a:r>
          </a:p>
        </p:txBody>
      </p:sp>
      <p:sp>
        <p:nvSpPr>
          <p:cNvPr id="3" name="Subtitle 2">
            <a:extLst>
              <a:ext uri="{FF2B5EF4-FFF2-40B4-BE49-F238E27FC236}">
                <a16:creationId xmlns:a16="http://schemas.microsoft.com/office/drawing/2014/main" id="{C38077FB-01CD-43B3-AD18-872A29395557}"/>
              </a:ext>
            </a:extLst>
          </p:cNvPr>
          <p:cNvSpPr>
            <a:spLocks noGrp="1"/>
          </p:cNvSpPr>
          <p:nvPr>
            <p:ph type="subTitle" idx="1"/>
          </p:nvPr>
        </p:nvSpPr>
        <p:spPr/>
        <p:txBody>
          <a:bodyPr/>
          <a:lstStyle/>
          <a:p>
            <a:r>
              <a:rPr lang="en-US" dirty="0"/>
              <a:t>Anthony J Souza</a:t>
            </a:r>
          </a:p>
        </p:txBody>
      </p:sp>
    </p:spTree>
    <p:extLst>
      <p:ext uri="{BB962C8B-B14F-4D97-AF65-F5344CB8AC3E}">
        <p14:creationId xmlns:p14="http://schemas.microsoft.com/office/powerpoint/2010/main" val="29877472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8BE0-3F7A-45AD-A72B-40777729FD6A}"/>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27539F2E-3B09-4D4E-86DD-2A18C6B30102}"/>
              </a:ext>
            </a:extLst>
          </p:cNvPr>
          <p:cNvSpPr>
            <a:spLocks noGrp="1"/>
          </p:cNvSpPr>
          <p:nvPr>
            <p:ph idx="1"/>
          </p:nvPr>
        </p:nvSpPr>
        <p:spPr/>
        <p:txBody>
          <a:bodyPr>
            <a:normAutofit/>
          </a:bodyPr>
          <a:lstStyle/>
          <a:p>
            <a:r>
              <a:rPr lang="en-US" dirty="0"/>
              <a:t>Then in 1991, a student at the University of Helsinki by the name of Linus Torvalds implemented the first version of the Linux Kernel.</a:t>
            </a:r>
          </a:p>
          <a:p>
            <a:r>
              <a:rPr lang="en-US" dirty="0"/>
              <a:t>It was to run on Intel’s 80386 micro-processor.</a:t>
            </a:r>
          </a:p>
          <a:p>
            <a:r>
              <a:rPr lang="en-US" dirty="0"/>
              <a:t>Currently MS-DOS was the reigning PC at the time, but Linus did not have must use for this OS.</a:t>
            </a:r>
          </a:p>
          <a:p>
            <a:r>
              <a:rPr lang="en-US" dirty="0"/>
              <a:t>Other Unix based operating systems were powerful BUT not free.</a:t>
            </a:r>
          </a:p>
          <a:p>
            <a:r>
              <a:rPr lang="en-US" dirty="0"/>
              <a:t>Minix was a low-cost Unix system used as a teaching aid, but it was difficult to make changes to its source code.</a:t>
            </a:r>
          </a:p>
          <a:p>
            <a:pPr lvl="1"/>
            <a:r>
              <a:rPr lang="en-US" dirty="0"/>
              <a:t>Mostly due to licensing.</a:t>
            </a:r>
          </a:p>
          <a:p>
            <a:pPr lvl="1"/>
            <a:endParaRPr lang="en-US" dirty="0"/>
          </a:p>
        </p:txBody>
      </p:sp>
      <p:sp>
        <p:nvSpPr>
          <p:cNvPr id="4" name="Footer Placeholder 3">
            <a:extLst>
              <a:ext uri="{FF2B5EF4-FFF2-40B4-BE49-F238E27FC236}">
                <a16:creationId xmlns:a16="http://schemas.microsoft.com/office/drawing/2014/main" id="{41CC5A4F-3B91-48B1-8BB4-A63C6A0111B2}"/>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89854E8-80A4-40E1-8AFA-0159C184BA14}"/>
              </a:ext>
            </a:extLst>
          </p:cNvPr>
          <p:cNvSpPr>
            <a:spLocks noGrp="1"/>
          </p:cNvSpPr>
          <p:nvPr>
            <p:ph type="sldNum" sz="quarter" idx="12"/>
          </p:nvPr>
        </p:nvSpPr>
        <p:spPr/>
        <p:txBody>
          <a:bodyPr/>
          <a:lstStyle/>
          <a:p>
            <a:fld id="{D9255990-E8B3-4222-B83C-F842A4110F21}" type="slidenum">
              <a:rPr lang="en-US" smtClean="0"/>
              <a:t>10</a:t>
            </a:fld>
            <a:endParaRPr lang="en-US" dirty="0"/>
          </a:p>
        </p:txBody>
      </p:sp>
    </p:spTree>
    <p:extLst>
      <p:ext uri="{BB962C8B-B14F-4D97-AF65-F5344CB8AC3E}">
        <p14:creationId xmlns:p14="http://schemas.microsoft.com/office/powerpoint/2010/main" val="34956703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ufw</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ufw (uncomplicated firewall) is a Linux command that makes iptables easier.</a:t>
            </a:r>
          </a:p>
          <a:p>
            <a:r>
              <a:rPr lang="en-US" dirty="0"/>
              <a:t>It is implemented on top of iptables to make managing firewall rules easier.</a:t>
            </a:r>
          </a:p>
          <a:p>
            <a:r>
              <a:rPr lang="en-US" dirty="0"/>
              <a:t>Most likely, it will need to be installed. </a:t>
            </a:r>
          </a:p>
          <a:p>
            <a:pPr lvl="1"/>
            <a:r>
              <a:rPr lang="en-US" dirty="0">
                <a:latin typeface="Courier New" panose="02070309020205020404" pitchFamily="49" charset="0"/>
                <a:cs typeface="Courier New" panose="02070309020205020404" pitchFamily="49" charset="0"/>
              </a:rPr>
              <a:t>sudo apt –y install ufw</a:t>
            </a:r>
          </a:p>
          <a:p>
            <a:endParaRPr lang="en-US"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100</a:t>
            </a:fld>
            <a:endParaRPr lang="en-US" dirty="0"/>
          </a:p>
        </p:txBody>
      </p:sp>
    </p:spTree>
    <p:extLst>
      <p:ext uri="{BB962C8B-B14F-4D97-AF65-F5344CB8AC3E}">
        <p14:creationId xmlns:p14="http://schemas.microsoft.com/office/powerpoint/2010/main" val="706175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ufw</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Here are some simple commands:</a:t>
            </a:r>
          </a:p>
          <a:p>
            <a:pPr lvl="1"/>
            <a:r>
              <a:rPr lang="en-US" b="1" dirty="0">
                <a:latin typeface="Courier New" panose="02070309020205020404" pitchFamily="49" charset="0"/>
                <a:cs typeface="Courier New" panose="02070309020205020404" pitchFamily="49" charset="0"/>
              </a:rPr>
              <a:t>sudo ufw allow ssh</a:t>
            </a:r>
          </a:p>
          <a:p>
            <a:pPr lvl="2"/>
            <a:r>
              <a:rPr lang="en-US" dirty="0">
                <a:latin typeface="Courier New" panose="02070309020205020404" pitchFamily="49" charset="0"/>
                <a:cs typeface="Courier New" panose="02070309020205020404" pitchFamily="49" charset="0"/>
              </a:rPr>
              <a:t>sudo iptables -A INPUT -p tcp --dport 22 -j ACCEPT</a:t>
            </a:r>
          </a:p>
          <a:p>
            <a:pPr lvl="1"/>
            <a:r>
              <a:rPr lang="en-US" b="1" dirty="0">
                <a:latin typeface="Courier New" panose="02070309020205020404" pitchFamily="49" charset="0"/>
                <a:cs typeface="Courier New" panose="02070309020205020404" pitchFamily="49" charset="0"/>
              </a:rPr>
              <a:t>sudo ufw allow http</a:t>
            </a:r>
          </a:p>
          <a:p>
            <a:pPr lvl="2"/>
            <a:r>
              <a:rPr lang="en-US" dirty="0">
                <a:latin typeface="Courier New" panose="02070309020205020404" pitchFamily="49" charset="0"/>
                <a:cs typeface="Courier New" panose="02070309020205020404" pitchFamily="49" charset="0"/>
              </a:rPr>
              <a:t>sudo iptables -A INPUT -p tcp --dport 80 -j ACCEPT</a:t>
            </a:r>
          </a:p>
          <a:p>
            <a:pPr lvl="1"/>
            <a:r>
              <a:rPr lang="en-US" b="1" dirty="0">
                <a:latin typeface="Courier New" panose="02070309020205020404" pitchFamily="49" charset="0"/>
                <a:cs typeface="Courier New" panose="02070309020205020404" pitchFamily="49" charset="0"/>
              </a:rPr>
              <a:t>sudo ufw allow https</a:t>
            </a:r>
          </a:p>
          <a:p>
            <a:pPr lvl="2"/>
            <a:r>
              <a:rPr lang="en-US" dirty="0">
                <a:latin typeface="Courier New" panose="02070309020205020404" pitchFamily="49" charset="0"/>
                <a:cs typeface="Courier New" panose="02070309020205020404" pitchFamily="49" charset="0"/>
              </a:rPr>
              <a:t>sudo iptables -A INPUT -p tcp --dport 443 -j ACCEPT</a:t>
            </a:r>
          </a:p>
          <a:p>
            <a:pPr lvl="1"/>
            <a:r>
              <a:rPr lang="en-US" b="1" dirty="0">
                <a:latin typeface="Courier New" panose="02070309020205020404" pitchFamily="49" charset="0"/>
                <a:cs typeface="Courier New" panose="02070309020205020404" pitchFamily="49" charset="0"/>
              </a:rPr>
              <a:t>sudo ufw deny from 9.9.9.0/24</a:t>
            </a:r>
          </a:p>
          <a:p>
            <a:pPr lvl="2"/>
            <a:r>
              <a:rPr lang="en-US" dirty="0">
                <a:latin typeface="Courier New" panose="02070309020205020404" pitchFamily="49" charset="0"/>
                <a:cs typeface="Courier New" panose="02070309020205020404" pitchFamily="49" charset="0"/>
              </a:rPr>
              <a:t>iptables –A INPUT –s 9.9.9.0/24 –j DROP</a:t>
            </a:r>
          </a:p>
          <a:p>
            <a:r>
              <a:rPr lang="en-US" dirty="0">
                <a:cs typeface="Courier New" panose="02070309020205020404" pitchFamily="49" charset="0"/>
              </a:rPr>
              <a:t>Note that after ufw is installed it is not enabled. Run the command </a:t>
            </a:r>
            <a:r>
              <a:rPr lang="en-US" dirty="0">
                <a:latin typeface="Courier New" panose="02070309020205020404" pitchFamily="49" charset="0"/>
                <a:cs typeface="Courier New" panose="02070309020205020404" pitchFamily="49" charset="0"/>
              </a:rPr>
              <a:t>sudo ufw enable </a:t>
            </a:r>
            <a:r>
              <a:rPr lang="en-US" dirty="0">
                <a:cs typeface="Courier New" panose="02070309020205020404" pitchFamily="49" charset="0"/>
              </a:rPr>
              <a:t>to start the firewall.</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101</a:t>
            </a:fld>
            <a:endParaRPr lang="en-US" dirty="0"/>
          </a:p>
        </p:txBody>
      </p:sp>
    </p:spTree>
    <p:extLst>
      <p:ext uri="{BB962C8B-B14F-4D97-AF65-F5344CB8AC3E}">
        <p14:creationId xmlns:p14="http://schemas.microsoft.com/office/powerpoint/2010/main" val="37808011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which</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lnSpcReduction="10000"/>
          </a:bodyPr>
          <a:lstStyle/>
          <a:p>
            <a:r>
              <a:rPr lang="en-US" dirty="0"/>
              <a:t>Simple Linux command locate a command.</a:t>
            </a:r>
          </a:p>
          <a:p>
            <a:r>
              <a:rPr lang="en-US" dirty="0"/>
              <a:t>If you need to know where a command resides in the filesystem use which.</a:t>
            </a:r>
          </a:p>
          <a:p>
            <a:r>
              <a:rPr lang="en-US" dirty="0"/>
              <a:t>For example</a:t>
            </a:r>
          </a:p>
          <a:p>
            <a:pPr lvl="1"/>
            <a:r>
              <a:rPr lang="en-US" dirty="0">
                <a:latin typeface="Courier New" panose="02070309020205020404" pitchFamily="49" charset="0"/>
                <a:cs typeface="Courier New" panose="02070309020205020404" pitchFamily="49" charset="0"/>
              </a:rPr>
              <a:t>which bash </a:t>
            </a:r>
            <a:r>
              <a:rPr lang="en-US" dirty="0"/>
              <a:t>returns </a:t>
            </a:r>
            <a:r>
              <a:rPr lang="en-US" dirty="0">
                <a:latin typeface="Courier New" panose="02070309020205020404" pitchFamily="49" charset="0"/>
                <a:cs typeface="Courier New" panose="02070309020205020404" pitchFamily="49" charset="0"/>
              </a:rPr>
              <a:t>/usr/bin/bash</a:t>
            </a:r>
          </a:p>
          <a:p>
            <a:r>
              <a:rPr lang="en-US" dirty="0">
                <a:cs typeface="Courier New" panose="02070309020205020404" pitchFamily="49" charset="0"/>
              </a:rPr>
              <a:t>The command where is can be used to locate the binary, source, and man pages files for a given command</a:t>
            </a:r>
          </a:p>
          <a:p>
            <a:r>
              <a:rPr lang="en-US" dirty="0">
                <a:cs typeface="Courier New" panose="02070309020205020404" pitchFamily="49" charset="0"/>
              </a:rPr>
              <a:t>For example:</a:t>
            </a:r>
          </a:p>
          <a:p>
            <a:pPr lvl="1"/>
            <a:r>
              <a:rPr lang="en-US" dirty="0">
                <a:latin typeface="Courier New" panose="02070309020205020404" pitchFamily="49" charset="0"/>
                <a:cs typeface="Courier New" panose="02070309020205020404" pitchFamily="49" charset="0"/>
              </a:rPr>
              <a:t>whereis bash</a:t>
            </a:r>
            <a:r>
              <a:rPr lang="en-US" dirty="0">
                <a:cs typeface="Courier New" panose="02070309020205020404" pitchFamily="49" charset="0"/>
              </a:rPr>
              <a:t> returns  </a:t>
            </a:r>
            <a:r>
              <a:rPr lang="en-US" dirty="0">
                <a:latin typeface="Courier New" panose="02070309020205020404" pitchFamily="49" charset="0"/>
                <a:cs typeface="Courier New" panose="02070309020205020404" pitchFamily="49" charset="0"/>
              </a:rPr>
              <a:t>bash: /usr/bin/bash /etc/bash.bashrc /usr/share/man/man1/bash.1.gz</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102</a:t>
            </a:fld>
            <a:endParaRPr lang="en-US" dirty="0"/>
          </a:p>
        </p:txBody>
      </p:sp>
    </p:spTree>
    <p:extLst>
      <p:ext uri="{BB962C8B-B14F-4D97-AF65-F5344CB8AC3E}">
        <p14:creationId xmlns:p14="http://schemas.microsoft.com/office/powerpoint/2010/main" val="9232849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sudo</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sudo is a command used to execute a command as another user.</a:t>
            </a:r>
          </a:p>
          <a:p>
            <a:r>
              <a:rPr lang="en-US" dirty="0"/>
              <a:t>By default it allows you to execute commands a super user.</a:t>
            </a:r>
          </a:p>
          <a:p>
            <a:r>
              <a:rPr lang="en-US" dirty="0"/>
              <a:t>But you can also execute commands as another normal user as well.</a:t>
            </a:r>
          </a:p>
          <a:p>
            <a:pPr lvl="1"/>
            <a:r>
              <a:rPr lang="en-US" dirty="0"/>
              <a:t>Useful if you want the command to use that specific user’s configuration files.</a:t>
            </a:r>
          </a:p>
          <a:p>
            <a:r>
              <a:rPr lang="en-US" dirty="0"/>
              <a:t>You can use the –U option to run a command as a different use.</a:t>
            </a:r>
          </a:p>
          <a:p>
            <a:r>
              <a:rPr lang="en-US" dirty="0"/>
              <a:t>Another command, </a:t>
            </a:r>
            <a:r>
              <a:rPr lang="en-US" dirty="0">
                <a:latin typeface="Courier New" panose="02070309020205020404" pitchFamily="49" charset="0"/>
                <a:cs typeface="Courier New" panose="02070309020205020404" pitchFamily="49" charset="0"/>
              </a:rPr>
              <a:t>su</a:t>
            </a:r>
            <a:r>
              <a:rPr lang="en-US" dirty="0"/>
              <a:t>, allows you to substitute a user. </a:t>
            </a:r>
          </a:p>
          <a:p>
            <a:r>
              <a:rPr lang="en-US" dirty="0"/>
              <a:t>For example, if you want to login as root, you can use </a:t>
            </a:r>
            <a:r>
              <a:rPr lang="en-US" dirty="0">
                <a:latin typeface="Courier New" panose="02070309020205020404" pitchFamily="49" charset="0"/>
                <a:cs typeface="Courier New" panose="02070309020205020404" pitchFamily="49" charset="0"/>
              </a:rPr>
              <a:t>su root, </a:t>
            </a:r>
            <a:r>
              <a:rPr lang="en-US" dirty="0">
                <a:cs typeface="Courier New" panose="02070309020205020404" pitchFamily="49" charset="0"/>
              </a:rPr>
              <a:t>if you have the permission it will allow you to login as root without logging out of your current user.</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103</a:t>
            </a:fld>
            <a:endParaRPr lang="en-US" dirty="0"/>
          </a:p>
        </p:txBody>
      </p:sp>
    </p:spTree>
    <p:extLst>
      <p:ext uri="{BB962C8B-B14F-4D97-AF65-F5344CB8AC3E}">
        <p14:creationId xmlns:p14="http://schemas.microsoft.com/office/powerpoint/2010/main" val="12992542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lsblk</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lsblk is used to list block devices on Linux.</a:t>
            </a:r>
          </a:p>
          <a:p>
            <a:r>
              <a:rPr lang="en-US" dirty="0"/>
              <a:t>These are any device that Linux deems a block device:</a:t>
            </a:r>
          </a:p>
          <a:p>
            <a:pPr lvl="1"/>
            <a:r>
              <a:rPr lang="en-US" dirty="0"/>
              <a:t>Think of devices like Hard drives, USB drives, etc.</a:t>
            </a:r>
          </a:p>
          <a:p>
            <a:r>
              <a:rPr lang="en-US" dirty="0">
                <a:latin typeface="Courier New" panose="02070309020205020404" pitchFamily="49" charset="0"/>
                <a:cs typeface="Courier New" panose="02070309020205020404" pitchFamily="49" charset="0"/>
              </a:rPr>
              <a:t>lsblk –a</a:t>
            </a:r>
          </a:p>
          <a:p>
            <a:pPr lvl="1"/>
            <a:r>
              <a:rPr lang="en-US" dirty="0">
                <a:cs typeface="Courier New" panose="02070309020205020404" pitchFamily="49" charset="0"/>
              </a:rPr>
              <a:t>Show all block devices even the empty ones.</a:t>
            </a:r>
          </a:p>
          <a:p>
            <a:r>
              <a:rPr lang="en-US" dirty="0">
                <a:latin typeface="Courier New" panose="02070309020205020404" pitchFamily="49" charset="0"/>
                <a:cs typeface="Courier New" panose="02070309020205020404" pitchFamily="49" charset="0"/>
              </a:rPr>
              <a:t>lsblk –m</a:t>
            </a:r>
          </a:p>
          <a:p>
            <a:pPr lvl="1"/>
            <a:r>
              <a:rPr lang="en-US" dirty="0">
                <a:cs typeface="Courier New" panose="02070309020205020404" pitchFamily="49" charset="0"/>
              </a:rPr>
              <a:t>Displays information about each block device showing owner, group mode, name and size.</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104</a:t>
            </a:fld>
            <a:endParaRPr lang="en-US" dirty="0"/>
          </a:p>
        </p:txBody>
      </p:sp>
    </p:spTree>
    <p:extLst>
      <p:ext uri="{BB962C8B-B14F-4D97-AF65-F5344CB8AC3E}">
        <p14:creationId xmlns:p14="http://schemas.microsoft.com/office/powerpoint/2010/main" val="42391425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df(disk free)</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The df Linux command reposts file system disk space usage</a:t>
            </a:r>
          </a:p>
          <a:p>
            <a:r>
              <a:rPr lang="en-US" dirty="0"/>
              <a:t>df looks at disk used blocks directly in filesystem metadata, so it reports the space used by the file system.</a:t>
            </a:r>
          </a:p>
          <a:p>
            <a:r>
              <a:rPr lang="en-US" dirty="0"/>
              <a:t>For example : </a:t>
            </a:r>
            <a:r>
              <a:rPr lang="en-US" dirty="0">
                <a:latin typeface="Courier New" panose="02070309020205020404" pitchFamily="49" charset="0"/>
                <a:cs typeface="Courier New" panose="02070309020205020404" pitchFamily="49" charset="0"/>
              </a:rPr>
              <a:t>df –h</a:t>
            </a:r>
          </a:p>
          <a:p>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105</a:t>
            </a:fld>
            <a:endParaRPr lang="en-US" dirty="0"/>
          </a:p>
        </p:txBody>
      </p:sp>
      <p:sp>
        <p:nvSpPr>
          <p:cNvPr id="6" name="TextBox 5">
            <a:extLst>
              <a:ext uri="{FF2B5EF4-FFF2-40B4-BE49-F238E27FC236}">
                <a16:creationId xmlns:a16="http://schemas.microsoft.com/office/drawing/2014/main" id="{932F7EC8-05A0-421C-8509-6E7FC9482A08}"/>
              </a:ext>
            </a:extLst>
          </p:cNvPr>
          <p:cNvSpPr txBox="1"/>
          <p:nvPr/>
        </p:nvSpPr>
        <p:spPr>
          <a:xfrm>
            <a:off x="976010" y="3672192"/>
            <a:ext cx="10239983" cy="2585323"/>
          </a:xfrm>
          <a:prstGeom prst="rect">
            <a:avLst/>
          </a:prstGeom>
          <a:noFill/>
        </p:spPr>
        <p:txBody>
          <a:bodyPr wrap="square" rtlCol="0">
            <a:spAutoFit/>
          </a:bodyPr>
          <a:lstStyle/>
          <a:p>
            <a:r>
              <a:rPr lang="en-US" dirty="0">
                <a:latin typeface="Courier New" panose="02070309020205020404" pitchFamily="49" charset="0"/>
                <a:cs typeface="Courier New" panose="02070309020205020404" pitchFamily="49" charset="0"/>
              </a:rPr>
              <a:t>Filesystem      Size  Used Avail Use% Mounted on</a:t>
            </a:r>
          </a:p>
          <a:p>
            <a:r>
              <a:rPr lang="en-US" dirty="0">
                <a:latin typeface="Courier New" panose="02070309020205020404" pitchFamily="49" charset="0"/>
                <a:cs typeface="Courier New" panose="02070309020205020404" pitchFamily="49" charset="0"/>
              </a:rPr>
              <a:t>udev            2.0G     0  2.0G   0% /dev</a:t>
            </a:r>
          </a:p>
          <a:p>
            <a:r>
              <a:rPr lang="en-US" dirty="0">
                <a:latin typeface="Courier New" panose="02070309020205020404" pitchFamily="49" charset="0"/>
                <a:cs typeface="Courier New" panose="02070309020205020404" pitchFamily="49" charset="0"/>
              </a:rPr>
              <a:t>tmpfs           395M  5.8M  389M   2% /run</a:t>
            </a:r>
          </a:p>
          <a:p>
            <a:r>
              <a:rPr lang="en-US" dirty="0">
                <a:latin typeface="Courier New" panose="02070309020205020404" pitchFamily="49" charset="0"/>
                <a:cs typeface="Courier New" panose="02070309020205020404" pitchFamily="49" charset="0"/>
              </a:rPr>
              <a:t>/dev/sda1        29G   26G 1023M  97% /</a:t>
            </a:r>
          </a:p>
          <a:p>
            <a:r>
              <a:rPr lang="en-US" dirty="0">
                <a:latin typeface="Courier New" panose="02070309020205020404" pitchFamily="49" charset="0"/>
                <a:cs typeface="Courier New" panose="02070309020205020404" pitchFamily="49" charset="0"/>
              </a:rPr>
              <a:t>tmpfs           2.0G     0  2.0G   0% /dev/shm</a:t>
            </a:r>
          </a:p>
          <a:p>
            <a:r>
              <a:rPr lang="en-US" dirty="0">
                <a:latin typeface="Courier New" panose="02070309020205020404" pitchFamily="49" charset="0"/>
                <a:cs typeface="Courier New" panose="02070309020205020404" pitchFamily="49" charset="0"/>
              </a:rPr>
              <a:t>tmpfs           5.0M  4.0K  5.0M   1% /run/lock</a:t>
            </a:r>
          </a:p>
          <a:p>
            <a:r>
              <a:rPr lang="en-US" dirty="0">
                <a:latin typeface="Courier New" panose="02070309020205020404" pitchFamily="49" charset="0"/>
                <a:cs typeface="Courier New" panose="02070309020205020404" pitchFamily="49" charset="0"/>
              </a:rPr>
              <a:t>tmpfs           2.0G     0  2.0G   0% /sys/fs/cgroup</a:t>
            </a:r>
          </a:p>
          <a:p>
            <a:r>
              <a:rPr lang="en-US" dirty="0">
                <a:latin typeface="Courier New" panose="02070309020205020404" pitchFamily="49" charset="0"/>
                <a:cs typeface="Courier New" panose="02070309020205020404" pitchFamily="49" charset="0"/>
              </a:rPr>
              <a:t>tmpfs           395M   12K  395M   1% /run/user/1000</a:t>
            </a: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9640117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du</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pt-BR" dirty="0"/>
              <a:t>du is a command that </a:t>
            </a:r>
            <a:r>
              <a:rPr lang="en-US" dirty="0"/>
              <a:t>Summarize  disk  usage of the set of FILEs, re‐cursively for directories.</a:t>
            </a:r>
          </a:p>
          <a:p>
            <a:r>
              <a:rPr lang="en-US" dirty="0"/>
              <a:t>This command is used more than df, because it can show disk usage for each file and recursively for directories.</a:t>
            </a:r>
          </a:p>
          <a:p>
            <a:r>
              <a:rPr lang="en-US" dirty="0">
                <a:latin typeface="Courier New" panose="02070309020205020404" pitchFamily="49" charset="0"/>
                <a:cs typeface="Courier New" panose="02070309020205020404" pitchFamily="49" charset="0"/>
              </a:rPr>
              <a:t>du –h /var/log/auth.log</a:t>
            </a:r>
          </a:p>
          <a:p>
            <a:pPr lvl="1"/>
            <a:r>
              <a:rPr lang="en-US" dirty="0">
                <a:cs typeface="Courier New" panose="02070309020205020404" pitchFamily="49" charset="0"/>
              </a:rPr>
              <a:t>Shows the amount of space the auth.log uses.</a:t>
            </a:r>
          </a:p>
          <a:p>
            <a:r>
              <a:rPr lang="en-US" dirty="0">
                <a:cs typeface="Courier New" panose="02070309020205020404" pitchFamily="49" charset="0"/>
              </a:rPr>
              <a:t>sudo du –h /var/log </a:t>
            </a:r>
          </a:p>
          <a:p>
            <a:pPr lvl="1"/>
            <a:r>
              <a:rPr lang="en-US" dirty="0">
                <a:cs typeface="Courier New" panose="02070309020205020404" pitchFamily="49" charset="0"/>
              </a:rPr>
              <a:t>Shows the amount of space the log folder uses as well as its subfolders and files.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106</a:t>
            </a:fld>
            <a:endParaRPr lang="en-US" dirty="0"/>
          </a:p>
        </p:txBody>
      </p:sp>
    </p:spTree>
    <p:extLst>
      <p:ext uri="{BB962C8B-B14F-4D97-AF65-F5344CB8AC3E}">
        <p14:creationId xmlns:p14="http://schemas.microsoft.com/office/powerpoint/2010/main" val="16137824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du</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fontScale="62500" lnSpcReduction="20000"/>
          </a:bodyPr>
          <a:lstStyle/>
          <a:p>
            <a:r>
              <a:rPr lang="en-US" dirty="0">
                <a:latin typeface="Courier New" panose="02070309020205020404" pitchFamily="49" charset="0"/>
                <a:cs typeface="Courier New" panose="02070309020205020404" pitchFamily="49" charset="0"/>
              </a:rPr>
              <a:t>sudo du -h /var/log</a:t>
            </a:r>
          </a:p>
          <a:p>
            <a:pPr marL="0" indent="0">
              <a:buNone/>
            </a:pPr>
            <a:r>
              <a:rPr lang="en-US" b="1" dirty="0">
                <a:latin typeface="Courier New" panose="02070309020205020404" pitchFamily="49" charset="0"/>
                <a:cs typeface="Courier New" panose="02070309020205020404" pitchFamily="49" charset="0"/>
              </a:rPr>
              <a:t>4.0K	/var/log/speech-dispatcher</a:t>
            </a:r>
          </a:p>
          <a:p>
            <a:pPr marL="0" indent="0">
              <a:buNone/>
            </a:pPr>
            <a:r>
              <a:rPr lang="en-US" b="1" dirty="0">
                <a:latin typeface="Courier New" panose="02070309020205020404" pitchFamily="49" charset="0"/>
                <a:cs typeface="Courier New" panose="02070309020205020404" pitchFamily="49" charset="0"/>
              </a:rPr>
              <a:t>4.0K	/var/log/private</a:t>
            </a:r>
          </a:p>
          <a:p>
            <a:pPr marL="0" indent="0">
              <a:buNone/>
            </a:pPr>
            <a:r>
              <a:rPr lang="en-US" b="1" dirty="0">
                <a:latin typeface="Courier New" panose="02070309020205020404" pitchFamily="49" charset="0"/>
                <a:cs typeface="Courier New" panose="02070309020205020404" pitchFamily="49" charset="0"/>
              </a:rPr>
              <a:t>4.0K	/var/log/firebird</a:t>
            </a:r>
          </a:p>
          <a:p>
            <a:pPr marL="0" indent="0">
              <a:buNone/>
            </a:pPr>
            <a:r>
              <a:rPr lang="en-US" b="1" dirty="0">
                <a:latin typeface="Courier New" panose="02070309020205020404" pitchFamily="49" charset="0"/>
                <a:cs typeface="Courier New" panose="02070309020205020404" pitchFamily="49" charset="0"/>
              </a:rPr>
              <a:t>48K	/var/log/lightdm</a:t>
            </a:r>
          </a:p>
          <a:p>
            <a:pPr marL="0" indent="0">
              <a:buNone/>
            </a:pPr>
            <a:r>
              <a:rPr lang="en-US" b="1" dirty="0">
                <a:latin typeface="Courier New" panose="02070309020205020404" pitchFamily="49" charset="0"/>
                <a:cs typeface="Courier New" panose="02070309020205020404" pitchFamily="49" charset="0"/>
              </a:rPr>
              <a:t>192K	/var/log/apt</a:t>
            </a:r>
          </a:p>
          <a:p>
            <a:pPr marL="0" indent="0">
              <a:buNone/>
            </a:pPr>
            <a:r>
              <a:rPr lang="en-US" b="1" dirty="0">
                <a:latin typeface="Courier New" panose="02070309020205020404" pitchFamily="49" charset="0"/>
                <a:cs typeface="Courier New" panose="02070309020205020404" pitchFamily="49" charset="0"/>
              </a:rPr>
              <a:t>36K	/var/log/cups</a:t>
            </a:r>
          </a:p>
          <a:p>
            <a:pPr marL="0" indent="0">
              <a:buNone/>
            </a:pPr>
            <a:r>
              <a:rPr lang="en-US" b="1" dirty="0">
                <a:latin typeface="Courier New" panose="02070309020205020404" pitchFamily="49" charset="0"/>
                <a:cs typeface="Courier New" panose="02070309020205020404" pitchFamily="49" charset="0"/>
              </a:rPr>
              <a:t>15M	/var/log/installer/cdebconf</a:t>
            </a:r>
          </a:p>
          <a:p>
            <a:pPr marL="0" indent="0">
              <a:buNone/>
            </a:pPr>
            <a:r>
              <a:rPr lang="en-US" b="1" dirty="0">
                <a:latin typeface="Courier New" panose="02070309020205020404" pitchFamily="49" charset="0"/>
                <a:cs typeface="Courier New" panose="02070309020205020404" pitchFamily="49" charset="0"/>
              </a:rPr>
              <a:t>16M	/var/log/installer</a:t>
            </a:r>
          </a:p>
          <a:p>
            <a:pPr marL="0" indent="0">
              <a:buNone/>
            </a:pPr>
            <a:r>
              <a:rPr lang="en-US" b="1" dirty="0">
                <a:latin typeface="Courier New" panose="02070309020205020404" pitchFamily="49" charset="0"/>
                <a:cs typeface="Courier New" panose="02070309020205020404" pitchFamily="49" charset="0"/>
              </a:rPr>
              <a:t>4.0K	/var/log/hp/tmp</a:t>
            </a:r>
          </a:p>
          <a:p>
            <a:pPr marL="0" indent="0">
              <a:buNone/>
            </a:pPr>
            <a:r>
              <a:rPr lang="en-US" b="1" dirty="0">
                <a:latin typeface="Courier New" panose="02070309020205020404" pitchFamily="49" charset="0"/>
                <a:cs typeface="Courier New" panose="02070309020205020404" pitchFamily="49" charset="0"/>
              </a:rPr>
              <a:t>8.0K	/var/log/hp</a:t>
            </a:r>
          </a:p>
          <a:p>
            <a:pPr marL="0" indent="0">
              <a:buNone/>
            </a:pPr>
            <a:r>
              <a:rPr lang="en-US" b="1" dirty="0">
                <a:latin typeface="Courier New" panose="02070309020205020404" pitchFamily="49" charset="0"/>
                <a:cs typeface="Courier New" panose="02070309020205020404" pitchFamily="49" charset="0"/>
              </a:rPr>
              <a:t>8.0K	/var/log/nginx</a:t>
            </a:r>
          </a:p>
          <a:p>
            <a:pPr marL="0" indent="0">
              <a:buNone/>
            </a:pPr>
            <a:r>
              <a:rPr lang="en-US" b="1" dirty="0">
                <a:latin typeface="Courier New" panose="02070309020205020404" pitchFamily="49" charset="0"/>
                <a:cs typeface="Courier New" panose="02070309020205020404" pitchFamily="49" charset="0"/>
              </a:rPr>
              <a:t>20M	/var/log</a:t>
            </a:r>
          </a:p>
          <a:p>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107</a:t>
            </a:fld>
            <a:endParaRPr lang="en-US" dirty="0"/>
          </a:p>
        </p:txBody>
      </p:sp>
    </p:spTree>
    <p:extLst>
      <p:ext uri="{BB962C8B-B14F-4D97-AF65-F5344CB8AC3E}">
        <p14:creationId xmlns:p14="http://schemas.microsoft.com/office/powerpoint/2010/main" val="244657551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a:xfrm>
            <a:off x="838200" y="335943"/>
            <a:ext cx="10515600" cy="1325563"/>
          </a:xfrm>
        </p:spPr>
        <p:txBody>
          <a:bodyPr/>
          <a:lstStyle/>
          <a:p>
            <a:r>
              <a:rPr lang="en-US" dirty="0"/>
              <a:t>Linux Commands - du</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pt-BR" dirty="0">
                <a:latin typeface="Courier New" panose="02070309020205020404" pitchFamily="49" charset="0"/>
                <a:cs typeface="Courier New" panose="02070309020205020404" pitchFamily="49" charset="0"/>
              </a:rPr>
              <a:t>du -a /etc/ | sort -n -r | head -n 10</a:t>
            </a:r>
          </a:p>
          <a:p>
            <a:r>
              <a:rPr lang="en-US" dirty="0">
                <a:cs typeface="Courier New" panose="02070309020205020404" pitchFamily="49" charset="0"/>
              </a:rPr>
              <a:t>The above command will show the top 10 items that use the most space in the /etc folder.</a:t>
            </a:r>
          </a:p>
          <a:p>
            <a:pPr marL="914377" lvl="2" indent="0">
              <a:buNone/>
            </a:pPr>
            <a:r>
              <a:rPr lang="en-US" sz="1500" b="1" dirty="0">
                <a:latin typeface="Courier New" panose="02070309020205020404" pitchFamily="49" charset="0"/>
                <a:cs typeface="Courier New" panose="02070309020205020404" pitchFamily="49" charset="0"/>
              </a:rPr>
              <a:t>796K	/etc/ssl</a:t>
            </a:r>
          </a:p>
          <a:p>
            <a:pPr marL="914377" lvl="2" indent="0">
              <a:buNone/>
            </a:pPr>
            <a:r>
              <a:rPr lang="en-US" sz="1500" b="1" dirty="0">
                <a:latin typeface="Courier New" panose="02070309020205020404" pitchFamily="49" charset="0"/>
                <a:cs typeface="Courier New" panose="02070309020205020404" pitchFamily="49" charset="0"/>
              </a:rPr>
              <a:t>772K	/etc/ssl/certs</a:t>
            </a:r>
          </a:p>
          <a:p>
            <a:pPr marL="914377" lvl="2" indent="0">
              <a:buNone/>
            </a:pPr>
            <a:r>
              <a:rPr lang="en-US" sz="1500" b="1" dirty="0">
                <a:latin typeface="Courier New" panose="02070309020205020404" pitchFamily="49" charset="0"/>
                <a:cs typeface="Courier New" panose="02070309020205020404" pitchFamily="49" charset="0"/>
              </a:rPr>
              <a:t>616K	/etc/apparmor.d</a:t>
            </a:r>
          </a:p>
          <a:p>
            <a:pPr marL="914377" lvl="2" indent="0">
              <a:buNone/>
            </a:pPr>
            <a:r>
              <a:rPr lang="en-US" sz="1500" b="1" dirty="0">
                <a:latin typeface="Courier New" panose="02070309020205020404" pitchFamily="49" charset="0"/>
                <a:cs typeface="Courier New" panose="02070309020205020404" pitchFamily="49" charset="0"/>
              </a:rPr>
              <a:t>588K	/etc/ssh</a:t>
            </a:r>
          </a:p>
          <a:p>
            <a:pPr marL="914377" lvl="2" indent="0">
              <a:buNone/>
            </a:pPr>
            <a:r>
              <a:rPr lang="en-US" sz="1500" b="1" dirty="0">
                <a:latin typeface="Courier New" panose="02070309020205020404" pitchFamily="49" charset="0"/>
                <a:cs typeface="Courier New" panose="02070309020205020404" pitchFamily="49" charset="0"/>
              </a:rPr>
              <a:t>552K	/etc/ssh/moduli</a:t>
            </a:r>
          </a:p>
          <a:p>
            <a:pPr marL="914377" lvl="2" indent="0">
              <a:buNone/>
            </a:pPr>
            <a:r>
              <a:rPr lang="en-US" sz="1500" b="1" dirty="0">
                <a:latin typeface="Courier New" panose="02070309020205020404" pitchFamily="49" charset="0"/>
                <a:cs typeface="Courier New" panose="02070309020205020404" pitchFamily="49" charset="0"/>
              </a:rPr>
              <a:t>472K	/etc/java-11-openjdk</a:t>
            </a:r>
          </a:p>
          <a:p>
            <a:pPr marL="914377" lvl="2" indent="0">
              <a:buNone/>
            </a:pPr>
            <a:r>
              <a:rPr lang="en-US" sz="1500" b="1" dirty="0">
                <a:latin typeface="Courier New" panose="02070309020205020404" pitchFamily="49" charset="0"/>
                <a:cs typeface="Courier New" panose="02070309020205020404" pitchFamily="49" charset="0"/>
              </a:rPr>
              <a:t>468K	/etc/apparmor.d/abstractions</a:t>
            </a:r>
          </a:p>
          <a:p>
            <a:pPr marL="914377" lvl="2" indent="0">
              <a:buNone/>
            </a:pPr>
            <a:r>
              <a:rPr lang="en-US" sz="1500" b="1" dirty="0">
                <a:latin typeface="Courier New" panose="02070309020205020404" pitchFamily="49" charset="0"/>
                <a:cs typeface="Courier New" panose="02070309020205020404" pitchFamily="49" charset="0"/>
              </a:rPr>
              <a:t>444K	/etc/X11</a:t>
            </a:r>
          </a:p>
          <a:p>
            <a:pPr marL="914377" lvl="2" indent="0">
              <a:buNone/>
            </a:pPr>
            <a:r>
              <a:rPr lang="en-US" sz="1500" b="1" dirty="0">
                <a:latin typeface="Courier New" panose="02070309020205020404" pitchFamily="49" charset="0"/>
                <a:cs typeface="Courier New" panose="02070309020205020404" pitchFamily="49" charset="0"/>
              </a:rPr>
              <a:t>340K	/etc/sane.d</a:t>
            </a:r>
          </a:p>
          <a:p>
            <a:pPr marL="914377" lvl="2" indent="0">
              <a:buNone/>
            </a:pPr>
            <a:r>
              <a:rPr lang="en-US" sz="1500" b="1" dirty="0">
                <a:latin typeface="Courier New" panose="02070309020205020404" pitchFamily="49" charset="0"/>
                <a:cs typeface="Courier New" panose="02070309020205020404" pitchFamily="49" charset="0"/>
              </a:rPr>
              <a:t>340K	/etc/java-11-openjdk/security</a:t>
            </a:r>
          </a:p>
          <a:p>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108</a:t>
            </a:fld>
            <a:endParaRPr lang="en-US" dirty="0"/>
          </a:p>
        </p:txBody>
      </p:sp>
    </p:spTree>
    <p:extLst>
      <p:ext uri="{BB962C8B-B14F-4D97-AF65-F5344CB8AC3E}">
        <p14:creationId xmlns:p14="http://schemas.microsoft.com/office/powerpoint/2010/main" val="3971727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tar</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Command used to make archive of files or directories.</a:t>
            </a:r>
          </a:p>
          <a:p>
            <a:pPr lvl="1"/>
            <a:r>
              <a:rPr lang="en-US" dirty="0"/>
              <a:t>Also used to remove files from an archive.</a:t>
            </a:r>
          </a:p>
          <a:p>
            <a:r>
              <a:rPr lang="en-US" dirty="0"/>
              <a:t>If you want to use the gzip compression you can add the –z flag.</a:t>
            </a:r>
          </a:p>
          <a:p>
            <a:r>
              <a:rPr lang="en-US" dirty="0"/>
              <a:t>If you want to use the bz2 compression(takes longer but compresses better than gzip) you can add the –j flag.</a:t>
            </a:r>
          </a:p>
          <a:p>
            <a:r>
              <a:rPr lang="en-US" dirty="0">
                <a:latin typeface="Courier New" panose="02070309020205020404" pitchFamily="49" charset="0"/>
                <a:cs typeface="Courier New" panose="02070309020205020404" pitchFamily="49" charset="0"/>
              </a:rPr>
              <a:t>tar -cvf archivename </a:t>
            </a:r>
            <a:r>
              <a:rPr lang="en-US" dirty="0">
                <a:cs typeface="Courier New" panose="02070309020205020404" pitchFamily="49" charset="0"/>
              </a:rPr>
              <a:t>files to create archive</a:t>
            </a:r>
          </a:p>
          <a:p>
            <a:r>
              <a:rPr lang="en-US" dirty="0">
                <a:latin typeface="Courier New" panose="02070309020205020404" pitchFamily="49" charset="0"/>
                <a:cs typeface="Courier New" panose="02070309020205020404" pitchFamily="49" charset="0"/>
              </a:rPr>
              <a:t>tar -xvf archivename </a:t>
            </a:r>
            <a:r>
              <a:rPr lang="en-US" dirty="0"/>
              <a:t>to remove files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109</a:t>
            </a:fld>
            <a:endParaRPr lang="en-US" dirty="0"/>
          </a:p>
        </p:txBody>
      </p:sp>
    </p:spTree>
    <p:extLst>
      <p:ext uri="{BB962C8B-B14F-4D97-AF65-F5344CB8AC3E}">
        <p14:creationId xmlns:p14="http://schemas.microsoft.com/office/powerpoint/2010/main" val="50721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8BE0-3F7A-45AD-A72B-40777729FD6A}"/>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27539F2E-3B09-4D4E-86DD-2A18C6B30102}"/>
              </a:ext>
            </a:extLst>
          </p:cNvPr>
          <p:cNvSpPr>
            <a:spLocks noGrp="1"/>
          </p:cNvSpPr>
          <p:nvPr>
            <p:ph idx="1"/>
          </p:nvPr>
        </p:nvSpPr>
        <p:spPr/>
        <p:txBody>
          <a:bodyPr>
            <a:normAutofit lnSpcReduction="10000"/>
          </a:bodyPr>
          <a:lstStyle/>
          <a:p>
            <a:r>
              <a:rPr lang="en-US" dirty="0"/>
              <a:t>Linux gained many users in the beginning.</a:t>
            </a:r>
          </a:p>
          <a:p>
            <a:r>
              <a:rPr lang="en-US" dirty="0"/>
              <a:t>Due to Linux’s licensing, it attracted a lot of developers.</a:t>
            </a:r>
          </a:p>
          <a:p>
            <a:r>
              <a:rPr lang="en-US" dirty="0"/>
              <a:t>These developers began hacking away at the kernel adding new features, improving code.</a:t>
            </a:r>
          </a:p>
          <a:p>
            <a:r>
              <a:rPr lang="en-US" dirty="0"/>
              <a:t>Eventually Linux shifted from a simple project to a large collaborative project in little time.</a:t>
            </a:r>
          </a:p>
          <a:p>
            <a:pPr lvl="1"/>
            <a:r>
              <a:rPr lang="en-US" dirty="0"/>
              <a:t>This also led to the implementation of git. Linus felt current VCS were inadequate for maintaining Linux source code.</a:t>
            </a:r>
          </a:p>
          <a:p>
            <a:pPr lvl="1"/>
            <a:r>
              <a:rPr lang="en-US" dirty="0"/>
              <a:t>Windows recently started using git to maintain Window’s source code and git was also inadequate.</a:t>
            </a:r>
          </a:p>
          <a:p>
            <a:pPr lvl="2"/>
            <a:r>
              <a:rPr lang="en-US" dirty="0"/>
              <a:t>Windows made a lot of improvements to git to get it work for the windows source tree.</a:t>
            </a:r>
          </a:p>
          <a:p>
            <a:pPr lvl="1"/>
            <a:endParaRPr lang="en-US" dirty="0"/>
          </a:p>
        </p:txBody>
      </p:sp>
      <p:sp>
        <p:nvSpPr>
          <p:cNvPr id="4" name="Footer Placeholder 3">
            <a:extLst>
              <a:ext uri="{FF2B5EF4-FFF2-40B4-BE49-F238E27FC236}">
                <a16:creationId xmlns:a16="http://schemas.microsoft.com/office/drawing/2014/main" id="{41CC5A4F-3B91-48B1-8BB4-A63C6A0111B2}"/>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89854E8-80A4-40E1-8AFA-0159C184BA14}"/>
              </a:ext>
            </a:extLst>
          </p:cNvPr>
          <p:cNvSpPr>
            <a:spLocks noGrp="1"/>
          </p:cNvSpPr>
          <p:nvPr>
            <p:ph type="sldNum" sz="quarter" idx="12"/>
          </p:nvPr>
        </p:nvSpPr>
        <p:spPr/>
        <p:txBody>
          <a:bodyPr/>
          <a:lstStyle/>
          <a:p>
            <a:fld id="{D9255990-E8B3-4222-B83C-F842A4110F21}" type="slidenum">
              <a:rPr lang="en-US" smtClean="0"/>
              <a:t>11</a:t>
            </a:fld>
            <a:endParaRPr lang="en-US" dirty="0"/>
          </a:p>
        </p:txBody>
      </p:sp>
    </p:spTree>
    <p:extLst>
      <p:ext uri="{BB962C8B-B14F-4D97-AF65-F5344CB8AC3E}">
        <p14:creationId xmlns:p14="http://schemas.microsoft.com/office/powerpoint/2010/main" val="2183966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8BE0-3F7A-45AD-A72B-40777729FD6A}"/>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27539F2E-3B09-4D4E-86DD-2A18C6B30102}"/>
              </a:ext>
            </a:extLst>
          </p:cNvPr>
          <p:cNvSpPr>
            <a:spLocks noGrp="1"/>
          </p:cNvSpPr>
          <p:nvPr>
            <p:ph idx="1"/>
          </p:nvPr>
        </p:nvSpPr>
        <p:spPr/>
        <p:txBody>
          <a:bodyPr>
            <a:normAutofit lnSpcReduction="10000"/>
          </a:bodyPr>
          <a:lstStyle/>
          <a:p>
            <a:r>
              <a:rPr lang="en-US" dirty="0"/>
              <a:t>Today the Linux kernel is a full-fledged operating system that can run on many types of hardware.</a:t>
            </a:r>
          </a:p>
          <a:p>
            <a:r>
              <a:rPr lang="en-US" dirty="0"/>
              <a:t>Hardware varying from fridges to ocean buoys to larger warehouse size super computers.</a:t>
            </a:r>
          </a:p>
          <a:p>
            <a:r>
              <a:rPr lang="en-US" dirty="0"/>
              <a:t>Currently the top 10 super computers in the world run a Linux kernel with varying distributions.</a:t>
            </a:r>
          </a:p>
          <a:p>
            <a:r>
              <a:rPr lang="en-US" dirty="0"/>
              <a:t>Frontier being the current leader.</a:t>
            </a:r>
          </a:p>
          <a:p>
            <a:pPr lvl="1"/>
            <a:r>
              <a:rPr lang="en-US" dirty="0"/>
              <a:t>Oak Ridge Labs in Tennessee.</a:t>
            </a:r>
          </a:p>
          <a:p>
            <a:pPr lvl="1"/>
            <a:r>
              <a:rPr lang="en-US" dirty="0"/>
              <a:t>8,730,112 total cores.</a:t>
            </a:r>
          </a:p>
          <a:p>
            <a:pPr lvl="1"/>
            <a:r>
              <a:rPr lang="en-US" dirty="0"/>
              <a:t>AMD EPYC 64C 2GHz processors</a:t>
            </a:r>
          </a:p>
          <a:p>
            <a:pPr lvl="1"/>
            <a:r>
              <a:rPr lang="en-US" dirty="0"/>
              <a:t>9.2 petabytes of memory (half HBM(High Bandwidth Memory, half DDR4).</a:t>
            </a:r>
          </a:p>
          <a:p>
            <a:pPr lvl="1"/>
            <a:endParaRPr lang="en-US" dirty="0"/>
          </a:p>
        </p:txBody>
      </p:sp>
      <p:sp>
        <p:nvSpPr>
          <p:cNvPr id="4" name="Footer Placeholder 3">
            <a:extLst>
              <a:ext uri="{FF2B5EF4-FFF2-40B4-BE49-F238E27FC236}">
                <a16:creationId xmlns:a16="http://schemas.microsoft.com/office/drawing/2014/main" id="{41CC5A4F-3B91-48B1-8BB4-A63C6A0111B2}"/>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89854E8-80A4-40E1-8AFA-0159C184BA14}"/>
              </a:ext>
            </a:extLst>
          </p:cNvPr>
          <p:cNvSpPr>
            <a:spLocks noGrp="1"/>
          </p:cNvSpPr>
          <p:nvPr>
            <p:ph type="sldNum" sz="quarter" idx="12"/>
          </p:nvPr>
        </p:nvSpPr>
        <p:spPr/>
        <p:txBody>
          <a:bodyPr/>
          <a:lstStyle/>
          <a:p>
            <a:fld id="{D9255990-E8B3-4222-B83C-F842A4110F21}" type="slidenum">
              <a:rPr lang="en-US" smtClean="0"/>
              <a:t>12</a:t>
            </a:fld>
            <a:endParaRPr lang="en-US" dirty="0"/>
          </a:p>
        </p:txBody>
      </p:sp>
    </p:spTree>
    <p:extLst>
      <p:ext uri="{BB962C8B-B14F-4D97-AF65-F5344CB8AC3E}">
        <p14:creationId xmlns:p14="http://schemas.microsoft.com/office/powerpoint/2010/main" val="166809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6C00-573A-4292-BA98-FDF2FF64F43F}"/>
              </a:ext>
            </a:extLst>
          </p:cNvPr>
          <p:cNvSpPr>
            <a:spLocks noGrp="1"/>
          </p:cNvSpPr>
          <p:nvPr>
            <p:ph type="title"/>
          </p:nvPr>
        </p:nvSpPr>
        <p:spPr/>
        <p:txBody>
          <a:bodyPr/>
          <a:lstStyle/>
          <a:p>
            <a:r>
              <a:rPr lang="en-US" dirty="0"/>
              <a:t>Basic Blocks of Linux Kernel</a:t>
            </a:r>
          </a:p>
        </p:txBody>
      </p:sp>
      <p:sp>
        <p:nvSpPr>
          <p:cNvPr id="3" name="Content Placeholder 2">
            <a:extLst>
              <a:ext uri="{FF2B5EF4-FFF2-40B4-BE49-F238E27FC236}">
                <a16:creationId xmlns:a16="http://schemas.microsoft.com/office/drawing/2014/main" id="{2FCFF65D-5CF1-4245-BD21-52EFADC61007}"/>
              </a:ext>
            </a:extLst>
          </p:cNvPr>
          <p:cNvSpPr>
            <a:spLocks noGrp="1"/>
          </p:cNvSpPr>
          <p:nvPr>
            <p:ph idx="1"/>
          </p:nvPr>
        </p:nvSpPr>
        <p:spPr/>
        <p:txBody>
          <a:bodyPr/>
          <a:lstStyle/>
          <a:p>
            <a:r>
              <a:rPr lang="en-US" dirty="0"/>
              <a:t>At is core, Linux is simply a Kernel.</a:t>
            </a:r>
          </a:p>
          <a:p>
            <a:r>
              <a:rPr lang="en-US" dirty="0"/>
              <a:t>A kernel contains all the necessary pieces to maintain a computer’s hardware. </a:t>
            </a:r>
          </a:p>
          <a:p>
            <a:r>
              <a:rPr lang="en-US" dirty="0"/>
              <a:t>These include modules to manage memory, process scheduling, user management, virtual file system management, network management, security, hardware device drivers, and other small services provided by the kernel.</a:t>
            </a:r>
          </a:p>
          <a:p>
            <a:r>
              <a:rPr lang="en-US" dirty="0"/>
              <a:t>Then distribution maintainers build on top of this kernel to make distros like Debian, Ubuntu, Arch, Mint, and so on.</a:t>
            </a:r>
          </a:p>
        </p:txBody>
      </p:sp>
      <p:sp>
        <p:nvSpPr>
          <p:cNvPr id="4" name="Footer Placeholder 3">
            <a:extLst>
              <a:ext uri="{FF2B5EF4-FFF2-40B4-BE49-F238E27FC236}">
                <a16:creationId xmlns:a16="http://schemas.microsoft.com/office/drawing/2014/main" id="{0ED99C91-2E2E-4A63-878A-4F6D375A5FF1}"/>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C7E0C0DA-99B4-4A5D-BBB9-7FAFBE2436FA}"/>
              </a:ext>
            </a:extLst>
          </p:cNvPr>
          <p:cNvSpPr>
            <a:spLocks noGrp="1"/>
          </p:cNvSpPr>
          <p:nvPr>
            <p:ph type="sldNum" sz="quarter" idx="12"/>
          </p:nvPr>
        </p:nvSpPr>
        <p:spPr/>
        <p:txBody>
          <a:bodyPr/>
          <a:lstStyle/>
          <a:p>
            <a:fld id="{D9255990-E8B3-4222-B83C-F842A4110F21}" type="slidenum">
              <a:rPr lang="en-US" smtClean="0"/>
              <a:t>13</a:t>
            </a:fld>
            <a:endParaRPr lang="en-US" dirty="0"/>
          </a:p>
        </p:txBody>
      </p:sp>
    </p:spTree>
    <p:extLst>
      <p:ext uri="{BB962C8B-B14F-4D97-AF65-F5344CB8AC3E}">
        <p14:creationId xmlns:p14="http://schemas.microsoft.com/office/powerpoint/2010/main" val="3082717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09BF-D342-494C-91B9-AB228A718C94}"/>
              </a:ext>
            </a:extLst>
          </p:cNvPr>
          <p:cNvSpPr>
            <a:spLocks noGrp="1"/>
          </p:cNvSpPr>
          <p:nvPr>
            <p:ph type="title"/>
          </p:nvPr>
        </p:nvSpPr>
        <p:spPr/>
        <p:txBody>
          <a:bodyPr/>
          <a:lstStyle/>
          <a:p>
            <a:r>
              <a:rPr lang="en-US" dirty="0"/>
              <a:t>Distribution Zoo</a:t>
            </a:r>
          </a:p>
        </p:txBody>
      </p:sp>
      <p:sp>
        <p:nvSpPr>
          <p:cNvPr id="3" name="Content Placeholder 2">
            <a:extLst>
              <a:ext uri="{FF2B5EF4-FFF2-40B4-BE49-F238E27FC236}">
                <a16:creationId xmlns:a16="http://schemas.microsoft.com/office/drawing/2014/main" id="{A834C486-ADDD-4E7E-97C4-A9B9269F8E50}"/>
              </a:ext>
            </a:extLst>
          </p:cNvPr>
          <p:cNvSpPr>
            <a:spLocks noGrp="1"/>
          </p:cNvSpPr>
          <p:nvPr>
            <p:ph idx="1"/>
          </p:nvPr>
        </p:nvSpPr>
        <p:spPr/>
        <p:txBody>
          <a:bodyPr/>
          <a:lstStyle/>
          <a:p>
            <a:r>
              <a:rPr lang="en-US" dirty="0"/>
              <a:t>Linux comes in several different versions known as distributions.</a:t>
            </a:r>
          </a:p>
          <a:p>
            <a:r>
              <a:rPr lang="en-US" dirty="0"/>
              <a:t>Linux distributions aren’t upgraded versions of each other, but rather different yet similar flavors of Linux.</a:t>
            </a:r>
          </a:p>
          <a:p>
            <a:r>
              <a:rPr lang="en-US" dirty="0"/>
              <a:t>Different distributions install different default bundles of software.</a:t>
            </a:r>
          </a:p>
          <a:p>
            <a:r>
              <a:rPr lang="en-US" dirty="0"/>
              <a:t>Linux distributions can be viewed here </a:t>
            </a:r>
            <a:r>
              <a:rPr lang="en-US" dirty="0">
                <a:hlinkClick r:id="rId2"/>
              </a:rPr>
              <a:t>https://distrowatch.com/</a:t>
            </a:r>
            <a:endParaRPr lang="en-US" dirty="0"/>
          </a:p>
          <a:p>
            <a:r>
              <a:rPr lang="en-US" dirty="0"/>
              <a:t>Interesting picture showing “Distribution Lineage”</a:t>
            </a:r>
          </a:p>
          <a:p>
            <a:pPr lvl="1"/>
            <a:r>
              <a:rPr lang="en-US" dirty="0">
                <a:hlinkClick r:id="rId3"/>
              </a:rPr>
              <a:t>https://upload.wikimedia.org/wikipedia/commons/1/1b/Linux_Distribution_Timeline.svg</a:t>
            </a:r>
            <a:endParaRPr lang="en-US" dirty="0"/>
          </a:p>
          <a:p>
            <a:pPr lvl="1"/>
            <a:endParaRPr lang="en-US" dirty="0"/>
          </a:p>
          <a:p>
            <a:endParaRPr lang="en-US" dirty="0"/>
          </a:p>
        </p:txBody>
      </p:sp>
      <p:sp>
        <p:nvSpPr>
          <p:cNvPr id="4" name="Footer Placeholder 3">
            <a:extLst>
              <a:ext uri="{FF2B5EF4-FFF2-40B4-BE49-F238E27FC236}">
                <a16:creationId xmlns:a16="http://schemas.microsoft.com/office/drawing/2014/main" id="{9DE0470F-AB2A-47F3-8723-2249FA917214}"/>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2A828BBB-6683-467C-95BE-598A2AF9512B}"/>
              </a:ext>
            </a:extLst>
          </p:cNvPr>
          <p:cNvSpPr>
            <a:spLocks noGrp="1"/>
          </p:cNvSpPr>
          <p:nvPr>
            <p:ph type="sldNum" sz="quarter" idx="12"/>
          </p:nvPr>
        </p:nvSpPr>
        <p:spPr/>
        <p:txBody>
          <a:bodyPr/>
          <a:lstStyle/>
          <a:p>
            <a:fld id="{D9255990-E8B3-4222-B83C-F842A4110F21}" type="slidenum">
              <a:rPr lang="en-US" smtClean="0"/>
              <a:t>14</a:t>
            </a:fld>
            <a:endParaRPr lang="en-US" dirty="0"/>
          </a:p>
        </p:txBody>
      </p:sp>
    </p:spTree>
    <p:extLst>
      <p:ext uri="{BB962C8B-B14F-4D97-AF65-F5344CB8AC3E}">
        <p14:creationId xmlns:p14="http://schemas.microsoft.com/office/powerpoint/2010/main" val="141296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a:t>
            </a:r>
          </a:p>
        </p:txBody>
      </p:sp>
      <p:sp>
        <p:nvSpPr>
          <p:cNvPr id="3" name="Content Placeholder 2">
            <a:extLst>
              <a:ext uri="{FF2B5EF4-FFF2-40B4-BE49-F238E27FC236}">
                <a16:creationId xmlns:a16="http://schemas.microsoft.com/office/drawing/2014/main" id="{D76A6492-8687-43DD-A039-7553AD2B9799}"/>
              </a:ext>
            </a:extLst>
          </p:cNvPr>
          <p:cNvSpPr>
            <a:spLocks noGrp="1"/>
          </p:cNvSpPr>
          <p:nvPr>
            <p:ph idx="1"/>
          </p:nvPr>
        </p:nvSpPr>
        <p:spPr/>
        <p:txBody>
          <a:bodyPr/>
          <a:lstStyle/>
          <a:p>
            <a:r>
              <a:rPr lang="en-US" dirty="0"/>
              <a:t>Like most Operating Systems, there are control systems put in place to control access to files and directories.</a:t>
            </a:r>
          </a:p>
          <a:p>
            <a:r>
              <a:rPr lang="en-US" dirty="0"/>
              <a:t>Linux permissions can be a complicated at first but in reality, it  can be quite simple.</a:t>
            </a:r>
          </a:p>
          <a:p>
            <a:r>
              <a:rPr lang="en-US" dirty="0"/>
              <a:t>First, lets look at a command that can show permissions of a file or directory.</a:t>
            </a:r>
          </a:p>
          <a:p>
            <a:r>
              <a:rPr lang="en-US" dirty="0"/>
              <a:t>You can run : </a:t>
            </a:r>
            <a:r>
              <a:rPr lang="en-US" dirty="0">
                <a:latin typeface="Courier New" panose="02070309020205020404" pitchFamily="49" charset="0"/>
                <a:cs typeface="Courier New" panose="02070309020205020404" pitchFamily="49" charset="0"/>
              </a:rPr>
              <a:t>ls –l</a:t>
            </a:r>
          </a:p>
          <a:p>
            <a:r>
              <a:rPr lang="en-US" dirty="0">
                <a:cs typeface="Courier New" panose="02070309020205020404" pitchFamily="49" charset="0"/>
              </a:rPr>
              <a:t>Output is on the next slide</a:t>
            </a:r>
          </a:p>
        </p:txBody>
      </p:sp>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15</a:t>
            </a:fld>
            <a:endParaRPr lang="en-US" dirty="0"/>
          </a:p>
        </p:txBody>
      </p:sp>
    </p:spTree>
    <p:extLst>
      <p:ext uri="{BB962C8B-B14F-4D97-AF65-F5344CB8AC3E}">
        <p14:creationId xmlns:p14="http://schemas.microsoft.com/office/powerpoint/2010/main" val="335354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5"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a:xfrm>
            <a:off x="674237" y="914401"/>
            <a:ext cx="3657600" cy="2887579"/>
          </a:xfrm>
        </p:spPr>
        <p:txBody>
          <a:bodyPr vert="horz" lIns="91440" tIns="45720" rIns="91440" bIns="45720" rtlCol="0" anchor="b">
            <a:normAutofit/>
          </a:bodyPr>
          <a:lstStyle/>
          <a:p>
            <a:pPr algn="ctr"/>
            <a:r>
              <a:rPr lang="en-US" sz="4800" dirty="0">
                <a:solidFill>
                  <a:srgbClr val="FFFFFF"/>
                </a:solidFill>
              </a:rPr>
              <a:t>Linux Permissions</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1"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ell phone screen with text&#10;&#10;Description automatically generated">
            <a:extLst>
              <a:ext uri="{FF2B5EF4-FFF2-40B4-BE49-F238E27FC236}">
                <a16:creationId xmlns:a16="http://schemas.microsoft.com/office/drawing/2014/main" id="{D3397E73-BB42-4C9A-B387-C3A8D856D31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824" y="1368604"/>
            <a:ext cx="6553545" cy="4128733"/>
          </a:xfrm>
          <a:prstGeom prst="rect">
            <a:avLst/>
          </a:prstGeom>
        </p:spPr>
      </p:pic>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a:xfrm>
            <a:off x="5153823" y="6356351"/>
            <a:ext cx="4615820" cy="365125"/>
          </a:xfrm>
        </p:spPr>
        <p:txBody>
          <a:bodyPr vert="horz" lIns="91440" tIns="45720" rIns="91440" bIns="45720" rtlCol="0" anchor="ctr">
            <a:normAutofit/>
          </a:bodyPr>
          <a:lstStyle/>
          <a:p>
            <a:pPr algn="l">
              <a:spcAft>
                <a:spcPts val="600"/>
              </a:spcAft>
            </a:pPr>
            <a:r>
              <a:rPr lang="en-US" kern="1200" dirty="0">
                <a:solidFill>
                  <a:srgbClr val="595959"/>
                </a:solidFill>
                <a:latin typeface="+mn-lt"/>
                <a:ea typeface="+mn-ea"/>
                <a:cs typeface="+mn-cs"/>
              </a:rPr>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a:xfrm>
            <a:off x="9991024" y="6356351"/>
            <a:ext cx="1362777" cy="365125"/>
          </a:xfrm>
        </p:spPr>
        <p:txBody>
          <a:bodyPr vert="horz" lIns="91440" tIns="45720" rIns="91440" bIns="45720" rtlCol="0" anchor="ctr">
            <a:normAutofit/>
          </a:bodyPr>
          <a:lstStyle/>
          <a:p>
            <a:pPr>
              <a:spcAft>
                <a:spcPts val="600"/>
              </a:spcAft>
            </a:pPr>
            <a:fld id="{D9255990-E8B3-4222-B83C-F842A4110F21}" type="slidenum">
              <a:rPr lang="en-US">
                <a:solidFill>
                  <a:srgbClr val="595959"/>
                </a:solidFill>
              </a:rPr>
              <a:pPr>
                <a:spcAft>
                  <a:spcPts val="600"/>
                </a:spcAft>
              </a:pPr>
              <a:t>16</a:t>
            </a:fld>
            <a:endParaRPr lang="en-US" dirty="0">
              <a:solidFill>
                <a:srgbClr val="595959"/>
              </a:solidFill>
            </a:endParaRPr>
          </a:p>
        </p:txBody>
      </p:sp>
    </p:spTree>
    <p:extLst>
      <p:ext uri="{BB962C8B-B14F-4D97-AF65-F5344CB8AC3E}">
        <p14:creationId xmlns:p14="http://schemas.microsoft.com/office/powerpoint/2010/main" val="3338857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a:t>
            </a:r>
          </a:p>
        </p:txBody>
      </p:sp>
      <p:sp>
        <p:nvSpPr>
          <p:cNvPr id="3" name="Content Placeholder 2">
            <a:extLst>
              <a:ext uri="{FF2B5EF4-FFF2-40B4-BE49-F238E27FC236}">
                <a16:creationId xmlns:a16="http://schemas.microsoft.com/office/drawing/2014/main" id="{D76A6492-8687-43DD-A039-7553AD2B9799}"/>
              </a:ext>
            </a:extLst>
          </p:cNvPr>
          <p:cNvSpPr>
            <a:spLocks noGrp="1"/>
          </p:cNvSpPr>
          <p:nvPr>
            <p:ph idx="1"/>
          </p:nvPr>
        </p:nvSpPr>
        <p:spPr/>
        <p:txBody>
          <a:bodyPr>
            <a:normAutofit/>
          </a:bodyPr>
          <a:lstStyle/>
          <a:p>
            <a:r>
              <a:rPr lang="en-US" dirty="0">
                <a:cs typeface="Courier New" panose="02070309020205020404" pitchFamily="49" charset="0"/>
              </a:rPr>
              <a:t>Permissions are broken down in 3 groups</a:t>
            </a:r>
          </a:p>
          <a:p>
            <a:pPr lvl="1"/>
            <a:r>
              <a:rPr lang="en-US" u="sng" dirty="0">
                <a:cs typeface="Courier New" panose="02070309020205020404" pitchFamily="49" charset="0"/>
              </a:rPr>
              <a:t>User permissions</a:t>
            </a:r>
          </a:p>
          <a:p>
            <a:pPr lvl="2"/>
            <a:r>
              <a:rPr lang="en-US" dirty="0">
                <a:cs typeface="Courier New" panose="02070309020205020404" pitchFamily="49" charset="0"/>
              </a:rPr>
              <a:t>The Owner permissions apply only the owner of the file or directory, they will not impact the actions of other users.</a:t>
            </a:r>
          </a:p>
          <a:p>
            <a:pPr lvl="1"/>
            <a:r>
              <a:rPr lang="en-US" u="sng" dirty="0">
                <a:cs typeface="Courier New" panose="02070309020205020404" pitchFamily="49" charset="0"/>
              </a:rPr>
              <a:t>Group permissions</a:t>
            </a:r>
          </a:p>
          <a:p>
            <a:pPr lvl="2"/>
            <a:r>
              <a:rPr lang="en-US" dirty="0">
                <a:cs typeface="Courier New" panose="02070309020205020404" pitchFamily="49" charset="0"/>
              </a:rPr>
              <a:t>The Group permissions apply only to the group that has been assigned to the file or directory, they will not affect the actions of other users.</a:t>
            </a:r>
          </a:p>
          <a:p>
            <a:pPr lvl="1"/>
            <a:r>
              <a:rPr lang="en-US" u="sng" dirty="0">
                <a:cs typeface="Courier New" panose="02070309020205020404" pitchFamily="49" charset="0"/>
              </a:rPr>
              <a:t>Other user permissions.</a:t>
            </a:r>
          </a:p>
          <a:p>
            <a:pPr lvl="2"/>
            <a:r>
              <a:rPr lang="en-US" dirty="0">
                <a:cs typeface="Courier New" panose="02070309020205020404" pitchFamily="49" charset="0"/>
              </a:rPr>
              <a:t>The other permissions apply to all other users on the system, this is the permission group that you want to watch the most.</a:t>
            </a:r>
          </a:p>
          <a:p>
            <a:pPr lvl="1"/>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17</a:t>
            </a:fld>
            <a:endParaRPr lang="en-US" dirty="0"/>
          </a:p>
        </p:txBody>
      </p:sp>
    </p:spTree>
    <p:extLst>
      <p:ext uri="{BB962C8B-B14F-4D97-AF65-F5344CB8AC3E}">
        <p14:creationId xmlns:p14="http://schemas.microsoft.com/office/powerpoint/2010/main" val="40082957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a:t>
            </a:r>
          </a:p>
        </p:txBody>
      </p:sp>
      <p:sp>
        <p:nvSpPr>
          <p:cNvPr id="3" name="Content Placeholder 2">
            <a:extLst>
              <a:ext uri="{FF2B5EF4-FFF2-40B4-BE49-F238E27FC236}">
                <a16:creationId xmlns:a16="http://schemas.microsoft.com/office/drawing/2014/main" id="{D76A6492-8687-43DD-A039-7553AD2B9799}"/>
              </a:ext>
            </a:extLst>
          </p:cNvPr>
          <p:cNvSpPr>
            <a:spLocks noGrp="1"/>
          </p:cNvSpPr>
          <p:nvPr>
            <p:ph idx="1"/>
          </p:nvPr>
        </p:nvSpPr>
        <p:spPr/>
        <p:txBody>
          <a:bodyPr>
            <a:normAutofit/>
          </a:bodyPr>
          <a:lstStyle/>
          <a:p>
            <a:r>
              <a:rPr lang="en-US" dirty="0">
                <a:cs typeface="Courier New" panose="02070309020205020404" pitchFamily="49" charset="0"/>
              </a:rPr>
              <a:t>There are 3 basic permissions types:</a:t>
            </a:r>
          </a:p>
          <a:p>
            <a:pPr lvl="1"/>
            <a:r>
              <a:rPr lang="en-US" u="sng" dirty="0">
                <a:cs typeface="Courier New" panose="02070309020205020404" pitchFamily="49" charset="0"/>
              </a:rPr>
              <a:t>Read</a:t>
            </a:r>
          </a:p>
          <a:p>
            <a:pPr lvl="2"/>
            <a:r>
              <a:rPr lang="en-US" dirty="0">
                <a:cs typeface="Courier New" panose="02070309020205020404" pitchFamily="49" charset="0"/>
              </a:rPr>
              <a:t>The Read permission refers to a user’s capability to read the contents of the file.</a:t>
            </a:r>
          </a:p>
          <a:p>
            <a:pPr lvl="1"/>
            <a:r>
              <a:rPr lang="en-US" u="sng" dirty="0">
                <a:cs typeface="Courier New" panose="02070309020205020404" pitchFamily="49" charset="0"/>
              </a:rPr>
              <a:t>Write</a:t>
            </a:r>
          </a:p>
          <a:p>
            <a:pPr lvl="2"/>
            <a:r>
              <a:rPr lang="en-US" dirty="0">
                <a:cs typeface="Courier New" panose="02070309020205020404" pitchFamily="49" charset="0"/>
              </a:rPr>
              <a:t>The Write permissions refer to a user’s capability to write or modify a file or directory.</a:t>
            </a:r>
          </a:p>
          <a:p>
            <a:pPr lvl="1"/>
            <a:r>
              <a:rPr lang="en-US" u="sng" dirty="0">
                <a:cs typeface="Courier New" panose="02070309020205020404" pitchFamily="49" charset="0"/>
              </a:rPr>
              <a:t>Execute</a:t>
            </a:r>
          </a:p>
          <a:p>
            <a:pPr lvl="2"/>
            <a:r>
              <a:rPr lang="en-US" dirty="0">
                <a:cs typeface="Courier New" panose="02070309020205020404" pitchFamily="49" charset="0"/>
              </a:rPr>
              <a:t>The Execute permission affects a user’s capability to execute a file or view the contents of a directory.</a:t>
            </a:r>
          </a:p>
        </p:txBody>
      </p:sp>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18</a:t>
            </a:fld>
            <a:endParaRPr lang="en-US" dirty="0"/>
          </a:p>
        </p:txBody>
      </p:sp>
    </p:spTree>
    <p:extLst>
      <p:ext uri="{BB962C8B-B14F-4D97-AF65-F5344CB8AC3E}">
        <p14:creationId xmlns:p14="http://schemas.microsoft.com/office/powerpoint/2010/main" val="1120282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a:t>
            </a:r>
          </a:p>
        </p:txBody>
      </p:sp>
      <p:sp>
        <p:nvSpPr>
          <p:cNvPr id="3" name="Content Placeholder 2">
            <a:extLst>
              <a:ext uri="{FF2B5EF4-FFF2-40B4-BE49-F238E27FC236}">
                <a16:creationId xmlns:a16="http://schemas.microsoft.com/office/drawing/2014/main" id="{D76A6492-8687-43DD-A039-7553AD2B9799}"/>
              </a:ext>
            </a:extLst>
          </p:cNvPr>
          <p:cNvSpPr>
            <a:spLocks noGrp="1"/>
          </p:cNvSpPr>
          <p:nvPr>
            <p:ph idx="1"/>
          </p:nvPr>
        </p:nvSpPr>
        <p:spPr/>
        <p:txBody>
          <a:bodyPr>
            <a:normAutofit/>
          </a:bodyPr>
          <a:lstStyle/>
          <a:p>
            <a:r>
              <a:rPr lang="en-US" dirty="0">
                <a:cs typeface="Courier New" panose="02070309020205020404" pitchFamily="49" charset="0"/>
              </a:rPr>
              <a:t>Taking two of those lines we can inspect the permissions of two of the entries:</a:t>
            </a:r>
          </a:p>
          <a:p>
            <a:pPr marL="457189" lvl="1" indent="0">
              <a:buNone/>
            </a:pPr>
            <a:r>
              <a:rPr lang="en-US" dirty="0">
                <a:latin typeface="Courier New" panose="02070309020205020404" pitchFamily="49" charset="0"/>
                <a:cs typeface="Courier New" panose="02070309020205020404" pitchFamily="49" charset="0"/>
              </a:rPr>
              <a:t>drwxr-xr-x 2 asouza asouza 4.0K Aug 23 20:53 Pictures</a:t>
            </a:r>
          </a:p>
          <a:p>
            <a:pPr marL="457189" lvl="1" indent="0">
              <a:buNone/>
            </a:pPr>
            <a:r>
              <a:rPr lang="pt-BR" dirty="0">
                <a:latin typeface="Courier New" panose="02070309020205020404" pitchFamily="49" charset="0"/>
                <a:cs typeface="Courier New" panose="02070309020205020404" pitchFamily="49" charset="0"/>
              </a:rPr>
              <a:t>-rw-r--r-- 1 asouza asouza 360K Sep  8 23:26 o</a:t>
            </a:r>
          </a:p>
          <a:p>
            <a:r>
              <a:rPr lang="pt-BR" dirty="0">
                <a:cs typeface="Courier New" panose="02070309020205020404" pitchFamily="49" charset="0"/>
              </a:rPr>
              <a:t>The first character in each entry is used to identify the entry type.</a:t>
            </a:r>
          </a:p>
          <a:p>
            <a:pPr lvl="1"/>
            <a:r>
              <a:rPr lang="pt-BR" dirty="0">
                <a:cs typeface="Courier New" panose="02070309020205020404" pitchFamily="49" charset="0"/>
              </a:rPr>
              <a:t>These can be either file (-), directory(d), or link(l).</a:t>
            </a:r>
          </a:p>
          <a:p>
            <a:r>
              <a:rPr lang="pt-BR" dirty="0">
                <a:cs typeface="Courier New" panose="02070309020205020404" pitchFamily="49" charset="0"/>
              </a:rPr>
              <a:t>The next 3 characters are for </a:t>
            </a:r>
            <a:r>
              <a:rPr lang="pt-BR" b="1" dirty="0">
                <a:cs typeface="Courier New" panose="02070309020205020404" pitchFamily="49" charset="0"/>
              </a:rPr>
              <a:t>user</a:t>
            </a:r>
            <a:r>
              <a:rPr lang="pt-BR" dirty="0">
                <a:cs typeface="Courier New" panose="02070309020205020404" pitchFamily="49" charset="0"/>
              </a:rPr>
              <a:t> permissions</a:t>
            </a:r>
          </a:p>
          <a:p>
            <a:r>
              <a:rPr lang="pt-BR" dirty="0">
                <a:cs typeface="Courier New" panose="02070309020205020404" pitchFamily="49" charset="0"/>
              </a:rPr>
              <a:t>The next 3 characters are for </a:t>
            </a:r>
            <a:r>
              <a:rPr lang="pt-BR" b="1" dirty="0">
                <a:cs typeface="Courier New" panose="02070309020205020404" pitchFamily="49" charset="0"/>
              </a:rPr>
              <a:t>group</a:t>
            </a:r>
            <a:r>
              <a:rPr lang="pt-BR" dirty="0">
                <a:cs typeface="Courier New" panose="02070309020205020404" pitchFamily="49" charset="0"/>
              </a:rPr>
              <a:t> permissions</a:t>
            </a:r>
          </a:p>
          <a:p>
            <a:r>
              <a:rPr lang="pt-BR" dirty="0">
                <a:cs typeface="Courier New" panose="02070309020205020404" pitchFamily="49" charset="0"/>
              </a:rPr>
              <a:t>The next 3 characters are for </a:t>
            </a:r>
            <a:r>
              <a:rPr lang="pt-BR" b="1" dirty="0">
                <a:cs typeface="Courier New" panose="02070309020205020404" pitchFamily="49" charset="0"/>
              </a:rPr>
              <a:t>all users'</a:t>
            </a:r>
            <a:r>
              <a:rPr lang="pt-BR" dirty="0">
                <a:cs typeface="Courier New" panose="02070309020205020404" pitchFamily="49" charset="0"/>
              </a:rPr>
              <a:t> permissions</a:t>
            </a:r>
          </a:p>
          <a:p>
            <a:endParaRPr lang="pt-BR" dirty="0">
              <a:cs typeface="Courier New" panose="02070309020205020404" pitchFamily="49" charset="0"/>
            </a:endParaRPr>
          </a:p>
          <a:p>
            <a:pPr lvl="1"/>
            <a:endParaRPr lang="pt-BR" dirty="0">
              <a:cs typeface="Courier New" panose="02070309020205020404" pitchFamily="49" charset="0"/>
            </a:endParaRPr>
          </a:p>
        </p:txBody>
      </p:sp>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19</a:t>
            </a:fld>
            <a:endParaRPr lang="en-US" dirty="0"/>
          </a:p>
        </p:txBody>
      </p:sp>
    </p:spTree>
    <p:extLst>
      <p:ext uri="{BB962C8B-B14F-4D97-AF65-F5344CB8AC3E}">
        <p14:creationId xmlns:p14="http://schemas.microsoft.com/office/powerpoint/2010/main" val="49399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91FF7-3FEA-48C3-B9B0-3ED088F23DBE}"/>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44B29498-9026-4863-8516-8F7FD5906B9E}"/>
              </a:ext>
            </a:extLst>
          </p:cNvPr>
          <p:cNvSpPr>
            <a:spLocks noGrp="1"/>
          </p:cNvSpPr>
          <p:nvPr>
            <p:ph idx="1"/>
          </p:nvPr>
        </p:nvSpPr>
        <p:spPr/>
        <p:txBody>
          <a:bodyPr/>
          <a:lstStyle/>
          <a:p>
            <a:r>
              <a:rPr lang="en-US" dirty="0"/>
              <a:t>Introduction</a:t>
            </a:r>
          </a:p>
          <a:p>
            <a:r>
              <a:rPr lang="en-US" dirty="0"/>
              <a:t>History</a:t>
            </a:r>
          </a:p>
          <a:p>
            <a:r>
              <a:rPr lang="en-US" dirty="0"/>
              <a:t>Basic Blocks of Linux Kernel</a:t>
            </a:r>
          </a:p>
          <a:p>
            <a:r>
              <a:rPr lang="en-US" dirty="0"/>
              <a:t>Distribution Zoo</a:t>
            </a:r>
          </a:p>
          <a:p>
            <a:r>
              <a:rPr lang="en-US" dirty="0"/>
              <a:t>Linux File System – Important Directories</a:t>
            </a:r>
          </a:p>
          <a:p>
            <a:r>
              <a:rPr lang="en-US" dirty="0"/>
              <a:t>Useful Linux Commands</a:t>
            </a:r>
          </a:p>
          <a:p>
            <a:r>
              <a:rPr lang="en-US" dirty="0"/>
              <a:t>Basic Shell Scripting</a:t>
            </a:r>
          </a:p>
        </p:txBody>
      </p:sp>
      <p:sp>
        <p:nvSpPr>
          <p:cNvPr id="4" name="Footer Placeholder 3">
            <a:extLst>
              <a:ext uri="{FF2B5EF4-FFF2-40B4-BE49-F238E27FC236}">
                <a16:creationId xmlns:a16="http://schemas.microsoft.com/office/drawing/2014/main" id="{D30249F6-3146-4E3E-BAB8-5982682BEEA2}"/>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DFD714E2-A327-4F0C-9ED6-CE912B1BCB0A}"/>
              </a:ext>
            </a:extLst>
          </p:cNvPr>
          <p:cNvSpPr>
            <a:spLocks noGrp="1"/>
          </p:cNvSpPr>
          <p:nvPr>
            <p:ph type="sldNum" sz="quarter" idx="12"/>
          </p:nvPr>
        </p:nvSpPr>
        <p:spPr/>
        <p:txBody>
          <a:bodyPr/>
          <a:lstStyle/>
          <a:p>
            <a:fld id="{D9255990-E8B3-4222-B83C-F842A4110F21}" type="slidenum">
              <a:rPr lang="en-US" smtClean="0"/>
              <a:t>2</a:t>
            </a:fld>
            <a:endParaRPr lang="en-US" dirty="0"/>
          </a:p>
        </p:txBody>
      </p:sp>
    </p:spTree>
    <p:extLst>
      <p:ext uri="{BB962C8B-B14F-4D97-AF65-F5344CB8AC3E}">
        <p14:creationId xmlns:p14="http://schemas.microsoft.com/office/powerpoint/2010/main" val="2441436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a:t>
            </a:r>
          </a:p>
        </p:txBody>
      </p:sp>
      <p:sp>
        <p:nvSpPr>
          <p:cNvPr id="3" name="Content Placeholder 2">
            <a:extLst>
              <a:ext uri="{FF2B5EF4-FFF2-40B4-BE49-F238E27FC236}">
                <a16:creationId xmlns:a16="http://schemas.microsoft.com/office/drawing/2014/main" id="{D76A6492-8687-43DD-A039-7553AD2B9799}"/>
              </a:ext>
            </a:extLst>
          </p:cNvPr>
          <p:cNvSpPr>
            <a:spLocks noGrp="1"/>
          </p:cNvSpPr>
          <p:nvPr>
            <p:ph idx="1"/>
          </p:nvPr>
        </p:nvSpPr>
        <p:spPr/>
        <p:txBody>
          <a:bodyPr>
            <a:normAutofit/>
          </a:bodyPr>
          <a:lstStyle/>
          <a:p>
            <a:r>
              <a:rPr lang="en-US" dirty="0">
                <a:cs typeface="Courier New" panose="02070309020205020404" pitchFamily="49" charset="0"/>
              </a:rPr>
              <a:t>Taking two of those lines we can inspect the permissions of two of the entries:</a:t>
            </a:r>
          </a:p>
          <a:p>
            <a:pPr marL="457189" lvl="1" indent="0">
              <a:buNone/>
            </a:pPr>
            <a:r>
              <a:rPr lang="en-US" dirty="0">
                <a:latin typeface="Courier New" panose="02070309020205020404" pitchFamily="49" charset="0"/>
                <a:cs typeface="Courier New" panose="02070309020205020404" pitchFamily="49" charset="0"/>
              </a:rPr>
              <a:t>drwxr-xr-x 2 asouza asouza 4.0K Aug 23 20:53 Pictures</a:t>
            </a:r>
          </a:p>
          <a:p>
            <a:pPr marL="457189" lvl="1" indent="0">
              <a:buNone/>
            </a:pPr>
            <a:r>
              <a:rPr lang="pt-BR" dirty="0">
                <a:latin typeface="Courier New" panose="02070309020205020404" pitchFamily="49" charset="0"/>
                <a:cs typeface="Courier New" panose="02070309020205020404" pitchFamily="49" charset="0"/>
              </a:rPr>
              <a:t>-rw-r--r-- 1 asouza asouza 360K Sep  8 23:26 o</a:t>
            </a:r>
          </a:p>
          <a:p>
            <a:r>
              <a:rPr lang="pt-BR" dirty="0">
                <a:cs typeface="Courier New" panose="02070309020205020404" pitchFamily="49" charset="0"/>
              </a:rPr>
              <a:t>The next value, is an integer whichs defines the number of hard-links to the file.</a:t>
            </a:r>
          </a:p>
          <a:p>
            <a:r>
              <a:rPr lang="pt-BR" dirty="0">
                <a:cs typeface="Courier New" panose="02070309020205020404" pitchFamily="49" charset="0"/>
              </a:rPr>
              <a:t>The next two entries define the file owner and group owner.</a:t>
            </a:r>
          </a:p>
          <a:p>
            <a:r>
              <a:rPr lang="pt-BR" dirty="0">
                <a:cs typeface="Courier New" panose="02070309020205020404" pitchFamily="49" charset="0"/>
              </a:rPr>
              <a:t>The next 3 values are size of the entry, timestamp when it was last accessed, and name.</a:t>
            </a:r>
          </a:p>
          <a:p>
            <a:pPr lvl="1"/>
            <a:endParaRPr lang="pt-BR" dirty="0">
              <a:cs typeface="Courier New" panose="02070309020205020404" pitchFamily="49" charset="0"/>
            </a:endParaRPr>
          </a:p>
        </p:txBody>
      </p:sp>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20</a:t>
            </a:fld>
            <a:endParaRPr lang="en-US" dirty="0"/>
          </a:p>
        </p:txBody>
      </p:sp>
    </p:spTree>
    <p:extLst>
      <p:ext uri="{BB962C8B-B14F-4D97-AF65-F5344CB8AC3E}">
        <p14:creationId xmlns:p14="http://schemas.microsoft.com/office/powerpoint/2010/main" val="4229879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a:t>
            </a:r>
          </a:p>
        </p:txBody>
      </p:sp>
      <p:sp>
        <p:nvSpPr>
          <p:cNvPr id="3" name="Content Placeholder 2">
            <a:extLst>
              <a:ext uri="{FF2B5EF4-FFF2-40B4-BE49-F238E27FC236}">
                <a16:creationId xmlns:a16="http://schemas.microsoft.com/office/drawing/2014/main" id="{D76A6492-8687-43DD-A039-7553AD2B9799}"/>
              </a:ext>
            </a:extLst>
          </p:cNvPr>
          <p:cNvSpPr>
            <a:spLocks noGrp="1"/>
          </p:cNvSpPr>
          <p:nvPr>
            <p:ph idx="1"/>
          </p:nvPr>
        </p:nvSpPr>
        <p:spPr/>
        <p:txBody>
          <a:bodyPr>
            <a:normAutofit lnSpcReduction="10000"/>
          </a:bodyPr>
          <a:lstStyle/>
          <a:p>
            <a:r>
              <a:rPr lang="en-US" dirty="0">
                <a:cs typeface="Courier New" panose="02070309020205020404" pitchFamily="49" charset="0"/>
              </a:rPr>
              <a:t>Modifying these permissions can be done with chmod (discussed later).</a:t>
            </a:r>
          </a:p>
          <a:p>
            <a:r>
              <a:rPr lang="en-US" dirty="0">
                <a:cs typeface="Courier New" panose="02070309020205020404" pitchFamily="49" charset="0"/>
              </a:rPr>
              <a:t>Modifying the ownership of files can be done with chown (discussed later).</a:t>
            </a:r>
            <a:endParaRPr lang="pt-BR" dirty="0">
              <a:cs typeface="Courier New" panose="02070309020205020404" pitchFamily="49" charset="0"/>
            </a:endParaRPr>
          </a:p>
          <a:p>
            <a:r>
              <a:rPr lang="pt-BR" dirty="0">
                <a:cs typeface="Courier New" panose="02070309020205020404" pitchFamily="49" charset="0"/>
              </a:rPr>
              <a:t>To define permissions, you will need to use the permissions groups and types.</a:t>
            </a:r>
          </a:p>
          <a:p>
            <a:r>
              <a:rPr lang="pt-BR" dirty="0">
                <a:cs typeface="Courier New" panose="02070309020205020404" pitchFamily="49" charset="0"/>
              </a:rPr>
              <a:t>There are 4 groups:</a:t>
            </a:r>
          </a:p>
          <a:p>
            <a:pPr lvl="1"/>
            <a:r>
              <a:rPr lang="pt-BR" dirty="0">
                <a:cs typeface="Courier New" panose="02070309020205020404" pitchFamily="49" charset="0"/>
              </a:rPr>
              <a:t>u – Owner</a:t>
            </a:r>
          </a:p>
          <a:p>
            <a:pPr lvl="1"/>
            <a:r>
              <a:rPr lang="pt-BR" dirty="0">
                <a:cs typeface="Courier New" panose="02070309020205020404" pitchFamily="49" charset="0"/>
              </a:rPr>
              <a:t>g – Group</a:t>
            </a:r>
          </a:p>
          <a:p>
            <a:pPr lvl="1"/>
            <a:r>
              <a:rPr lang="pt-BR" dirty="0">
                <a:cs typeface="Courier New" panose="02070309020205020404" pitchFamily="49" charset="0"/>
              </a:rPr>
              <a:t>o – Other</a:t>
            </a:r>
          </a:p>
          <a:p>
            <a:pPr lvl="1"/>
            <a:r>
              <a:rPr lang="pt-BR" dirty="0">
                <a:cs typeface="Courier New" panose="02070309020205020404" pitchFamily="49" charset="0"/>
              </a:rPr>
              <a:t>a – All users</a:t>
            </a:r>
          </a:p>
        </p:txBody>
      </p:sp>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21</a:t>
            </a:fld>
            <a:endParaRPr lang="en-US" dirty="0"/>
          </a:p>
        </p:txBody>
      </p:sp>
    </p:spTree>
    <p:extLst>
      <p:ext uri="{BB962C8B-B14F-4D97-AF65-F5344CB8AC3E}">
        <p14:creationId xmlns:p14="http://schemas.microsoft.com/office/powerpoint/2010/main" val="337412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a:t>
            </a:r>
          </a:p>
        </p:txBody>
      </p:sp>
      <p:sp>
        <p:nvSpPr>
          <p:cNvPr id="3" name="Content Placeholder 2">
            <a:extLst>
              <a:ext uri="{FF2B5EF4-FFF2-40B4-BE49-F238E27FC236}">
                <a16:creationId xmlns:a16="http://schemas.microsoft.com/office/drawing/2014/main" id="{D76A6492-8687-43DD-A039-7553AD2B9799}"/>
              </a:ext>
            </a:extLst>
          </p:cNvPr>
          <p:cNvSpPr>
            <a:spLocks noGrp="1"/>
          </p:cNvSpPr>
          <p:nvPr>
            <p:ph idx="1"/>
          </p:nvPr>
        </p:nvSpPr>
        <p:spPr/>
        <p:txBody>
          <a:bodyPr>
            <a:normAutofit/>
          </a:bodyPr>
          <a:lstStyle/>
          <a:p>
            <a:r>
              <a:rPr lang="en-US" dirty="0">
                <a:cs typeface="Courier New" panose="02070309020205020404" pitchFamily="49" charset="0"/>
              </a:rPr>
              <a:t>There are 3 permissions types (as stated earlier):</a:t>
            </a:r>
          </a:p>
          <a:p>
            <a:pPr lvl="1"/>
            <a:r>
              <a:rPr lang="en-US" dirty="0">
                <a:cs typeface="Courier New" panose="02070309020205020404" pitchFamily="49" charset="0"/>
              </a:rPr>
              <a:t>r – Read</a:t>
            </a:r>
          </a:p>
          <a:p>
            <a:pPr lvl="1"/>
            <a:r>
              <a:rPr lang="en-US" dirty="0">
                <a:cs typeface="Courier New" panose="02070309020205020404" pitchFamily="49" charset="0"/>
              </a:rPr>
              <a:t>w – Write</a:t>
            </a:r>
          </a:p>
          <a:p>
            <a:pPr lvl="1"/>
            <a:r>
              <a:rPr lang="en-US" dirty="0">
                <a:cs typeface="Courier New" panose="02070309020205020404" pitchFamily="49" charset="0"/>
              </a:rPr>
              <a:t>x – Execute</a:t>
            </a:r>
          </a:p>
          <a:p>
            <a:r>
              <a:rPr lang="en-US" dirty="0">
                <a:cs typeface="Courier New" panose="02070309020205020404" pitchFamily="49" charset="0"/>
              </a:rPr>
              <a:t>Using minus ( - ) or plus ( + )  to remove or add certain permissions, respectively.</a:t>
            </a:r>
          </a:p>
          <a:p>
            <a:r>
              <a:rPr lang="en-US" dirty="0">
                <a:cs typeface="Courier New" panose="02070309020205020404" pitchFamily="49" charset="0"/>
              </a:rPr>
              <a:t>With the groups, types and operators combine we can explicitly define permissions.</a:t>
            </a:r>
          </a:p>
          <a:p>
            <a:r>
              <a:rPr lang="en-US" dirty="0">
                <a:cs typeface="Courier New" panose="02070309020205020404" pitchFamily="49" charset="0"/>
              </a:rPr>
              <a:t>For example, a-x would remove the execute permission from all groups (users, groups and other)</a:t>
            </a:r>
          </a:p>
          <a:p>
            <a:endParaRPr lang="en-US" dirty="0">
              <a:cs typeface="Courier New" panose="02070309020205020404" pitchFamily="49" charset="0"/>
            </a:endParaRPr>
          </a:p>
          <a:p>
            <a:pPr lvl="1"/>
            <a:endParaRPr lang="pt-BR" dirty="0">
              <a:cs typeface="Courier New" panose="02070309020205020404" pitchFamily="49" charset="0"/>
            </a:endParaRPr>
          </a:p>
        </p:txBody>
      </p:sp>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22</a:t>
            </a:fld>
            <a:endParaRPr lang="en-US" dirty="0"/>
          </a:p>
        </p:txBody>
      </p:sp>
    </p:spTree>
    <p:extLst>
      <p:ext uri="{BB962C8B-B14F-4D97-AF65-F5344CB8AC3E}">
        <p14:creationId xmlns:p14="http://schemas.microsoft.com/office/powerpoint/2010/main" val="418199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a:t>
            </a:r>
          </a:p>
        </p:txBody>
      </p:sp>
      <p:sp>
        <p:nvSpPr>
          <p:cNvPr id="3" name="Content Placeholder 2">
            <a:extLst>
              <a:ext uri="{FF2B5EF4-FFF2-40B4-BE49-F238E27FC236}">
                <a16:creationId xmlns:a16="http://schemas.microsoft.com/office/drawing/2014/main" id="{D76A6492-8687-43DD-A039-7553AD2B9799}"/>
              </a:ext>
            </a:extLst>
          </p:cNvPr>
          <p:cNvSpPr>
            <a:spLocks noGrp="1"/>
          </p:cNvSpPr>
          <p:nvPr>
            <p:ph idx="1"/>
          </p:nvPr>
        </p:nvSpPr>
        <p:spPr/>
        <p:txBody>
          <a:bodyPr>
            <a:normAutofit/>
          </a:bodyPr>
          <a:lstStyle/>
          <a:p>
            <a:r>
              <a:rPr lang="en-US" dirty="0">
                <a:cs typeface="Courier New" panose="02070309020205020404" pitchFamily="49" charset="0"/>
              </a:rPr>
              <a:t>In the previous slides, we show a way to symbolically assign permissions.</a:t>
            </a:r>
          </a:p>
          <a:p>
            <a:r>
              <a:rPr lang="en-US" dirty="0">
                <a:cs typeface="Courier New" panose="02070309020205020404" pitchFamily="49" charset="0"/>
              </a:rPr>
              <a:t>You may also use binary references to set permissions as well.</a:t>
            </a:r>
          </a:p>
          <a:p>
            <a:r>
              <a:rPr lang="en-US" dirty="0">
                <a:cs typeface="Courier New" panose="02070309020205020404" pitchFamily="49" charset="0"/>
              </a:rPr>
              <a:t>When using binary references you will specify 3 numbers,</a:t>
            </a:r>
          </a:p>
          <a:p>
            <a:pPr lvl="1"/>
            <a:r>
              <a:rPr lang="en-US" dirty="0">
                <a:cs typeface="Courier New" panose="02070309020205020404" pitchFamily="49" charset="0"/>
              </a:rPr>
              <a:t>First number is user</a:t>
            </a:r>
          </a:p>
          <a:p>
            <a:pPr lvl="1"/>
            <a:r>
              <a:rPr lang="en-US" dirty="0">
                <a:cs typeface="Courier New" panose="02070309020205020404" pitchFamily="49" charset="0"/>
              </a:rPr>
              <a:t>Second number is group</a:t>
            </a:r>
          </a:p>
          <a:p>
            <a:pPr lvl="1"/>
            <a:r>
              <a:rPr lang="en-US" dirty="0">
                <a:cs typeface="Courier New" panose="02070309020205020404" pitchFamily="49" charset="0"/>
              </a:rPr>
              <a:t>Third number is other</a:t>
            </a:r>
          </a:p>
          <a:p>
            <a:pPr lvl="1"/>
            <a:r>
              <a:rPr lang="en-US" dirty="0">
                <a:cs typeface="Courier New" panose="02070309020205020404" pitchFamily="49" charset="0"/>
              </a:rPr>
              <a:t>Example : 777 is everyone has read, write, and execute permission</a:t>
            </a:r>
          </a:p>
          <a:p>
            <a:pPr lvl="2"/>
            <a:r>
              <a:rPr lang="en-US" dirty="0">
                <a:cs typeface="Courier New" panose="02070309020205020404" pitchFamily="49" charset="0"/>
              </a:rPr>
              <a:t>You may have seen this in a lot of web development blogs, this is the quick lazy way to fix permissions for files that can’t be read, but it is the least secure.</a:t>
            </a:r>
          </a:p>
          <a:p>
            <a:endParaRPr lang="en-US" dirty="0">
              <a:cs typeface="Courier New" panose="02070309020205020404" pitchFamily="49" charset="0"/>
            </a:endParaRPr>
          </a:p>
          <a:p>
            <a:pPr lvl="1"/>
            <a:endParaRPr lang="pt-BR" dirty="0">
              <a:cs typeface="Courier New" panose="02070309020205020404" pitchFamily="49" charset="0"/>
            </a:endParaRPr>
          </a:p>
        </p:txBody>
      </p:sp>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23</a:t>
            </a:fld>
            <a:endParaRPr lang="en-US" dirty="0"/>
          </a:p>
        </p:txBody>
      </p:sp>
    </p:spTree>
    <p:extLst>
      <p:ext uri="{BB962C8B-B14F-4D97-AF65-F5344CB8AC3E}">
        <p14:creationId xmlns:p14="http://schemas.microsoft.com/office/powerpoint/2010/main" val="1742228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a:t>
            </a:r>
          </a:p>
        </p:txBody>
      </p:sp>
      <p:sp>
        <p:nvSpPr>
          <p:cNvPr id="3" name="Content Placeholder 2">
            <a:extLst>
              <a:ext uri="{FF2B5EF4-FFF2-40B4-BE49-F238E27FC236}">
                <a16:creationId xmlns:a16="http://schemas.microsoft.com/office/drawing/2014/main" id="{D76A6492-8687-43DD-A039-7553AD2B9799}"/>
              </a:ext>
            </a:extLst>
          </p:cNvPr>
          <p:cNvSpPr>
            <a:spLocks noGrp="1"/>
          </p:cNvSpPr>
          <p:nvPr>
            <p:ph idx="1"/>
          </p:nvPr>
        </p:nvSpPr>
        <p:spPr/>
        <p:txBody>
          <a:bodyPr>
            <a:normAutofit lnSpcReduction="10000"/>
          </a:bodyPr>
          <a:lstStyle/>
          <a:p>
            <a:r>
              <a:rPr lang="en-US" dirty="0">
                <a:cs typeface="Courier New" panose="02070309020205020404" pitchFamily="49" charset="0"/>
              </a:rPr>
              <a:t>When deciding what values to use, keep the following in mind:</a:t>
            </a:r>
          </a:p>
          <a:p>
            <a:pPr lvl="1"/>
            <a:r>
              <a:rPr lang="en-US" dirty="0">
                <a:cs typeface="Courier New" panose="02070309020205020404" pitchFamily="49" charset="0"/>
              </a:rPr>
              <a:t>Read </a:t>
            </a:r>
            <a:r>
              <a:rPr lang="en-US" dirty="0">
                <a:cs typeface="Courier New" panose="02070309020205020404" pitchFamily="49" charset="0"/>
                <a:sym typeface="Wingdings" panose="05000000000000000000" pitchFamily="2" charset="2"/>
              </a:rPr>
              <a:t> 4</a:t>
            </a:r>
          </a:p>
          <a:p>
            <a:pPr lvl="1"/>
            <a:r>
              <a:rPr lang="en-US" dirty="0">
                <a:cs typeface="Courier New" panose="02070309020205020404" pitchFamily="49" charset="0"/>
                <a:sym typeface="Wingdings" panose="05000000000000000000" pitchFamily="2" charset="2"/>
              </a:rPr>
              <a:t>Write  2</a:t>
            </a:r>
          </a:p>
          <a:p>
            <a:pPr lvl="1"/>
            <a:r>
              <a:rPr lang="en-US" dirty="0">
                <a:cs typeface="Courier New" panose="02070309020205020404" pitchFamily="49" charset="0"/>
                <a:sym typeface="Wingdings" panose="05000000000000000000" pitchFamily="2" charset="2"/>
              </a:rPr>
              <a:t>Execute  1</a:t>
            </a:r>
          </a:p>
          <a:p>
            <a:pPr lvl="1"/>
            <a:r>
              <a:rPr lang="en-US" dirty="0">
                <a:cs typeface="Courier New" panose="02070309020205020404" pitchFamily="49" charset="0"/>
                <a:sym typeface="Wingdings" panose="05000000000000000000" pitchFamily="2" charset="2"/>
              </a:rPr>
              <a:t>With the above if you want a user to have read write execute permissions then its 4+2+1 = 7</a:t>
            </a:r>
            <a:endParaRPr lang="en-US" dirty="0">
              <a:cs typeface="Courier New" panose="02070309020205020404" pitchFamily="49" charset="0"/>
            </a:endParaRPr>
          </a:p>
          <a:p>
            <a:r>
              <a:rPr lang="en-US" dirty="0">
                <a:cs typeface="Courier New" panose="02070309020205020404" pitchFamily="49" charset="0"/>
              </a:rPr>
              <a:t>If you have taken 256, you'll remember number representations:</a:t>
            </a:r>
          </a:p>
          <a:p>
            <a:pPr lvl="1"/>
            <a:r>
              <a:rPr lang="en-US" dirty="0">
                <a:cs typeface="Courier New" panose="02070309020205020404" pitchFamily="49" charset="0"/>
              </a:rPr>
              <a:t>Binary, decimal, hexadecimal and….. Octal</a:t>
            </a:r>
          </a:p>
          <a:p>
            <a:r>
              <a:rPr lang="en-US" dirty="0">
                <a:cs typeface="Courier New" panose="02070309020205020404" pitchFamily="49" charset="0"/>
              </a:rPr>
              <a:t>Octal isn’t taught as much but its what Linux uses to represent the permission bits.</a:t>
            </a:r>
          </a:p>
          <a:p>
            <a:r>
              <a:rPr lang="en-US" dirty="0">
                <a:cs typeface="Courier New" panose="02070309020205020404" pitchFamily="49" charset="0"/>
              </a:rPr>
              <a:t>Octal is simply a number representation with digits between 0 and 7.</a:t>
            </a:r>
            <a:endParaRPr lang="pt-BR" dirty="0">
              <a:cs typeface="Courier New" panose="02070309020205020404" pitchFamily="49" charset="0"/>
            </a:endParaRPr>
          </a:p>
        </p:txBody>
      </p:sp>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24</a:t>
            </a:fld>
            <a:endParaRPr lang="en-US" dirty="0"/>
          </a:p>
        </p:txBody>
      </p:sp>
    </p:spTree>
    <p:extLst>
      <p:ext uri="{BB962C8B-B14F-4D97-AF65-F5344CB8AC3E}">
        <p14:creationId xmlns:p14="http://schemas.microsoft.com/office/powerpoint/2010/main" val="256427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8249-7ED8-4105-8342-6A3354336C9B}"/>
              </a:ext>
            </a:extLst>
          </p:cNvPr>
          <p:cNvSpPr>
            <a:spLocks noGrp="1"/>
          </p:cNvSpPr>
          <p:nvPr>
            <p:ph type="title"/>
          </p:nvPr>
        </p:nvSpPr>
        <p:spPr/>
        <p:txBody>
          <a:bodyPr/>
          <a:lstStyle/>
          <a:p>
            <a:r>
              <a:rPr lang="en-US" dirty="0"/>
              <a:t>Linux Permissions – Table of Octal Digits</a:t>
            </a:r>
          </a:p>
        </p:txBody>
      </p:sp>
      <p:graphicFrame>
        <p:nvGraphicFramePr>
          <p:cNvPr id="6" name="Table 6">
            <a:extLst>
              <a:ext uri="{FF2B5EF4-FFF2-40B4-BE49-F238E27FC236}">
                <a16:creationId xmlns:a16="http://schemas.microsoft.com/office/drawing/2014/main" id="{9A5CC060-6027-4D2A-A16C-24B0BCB91F15}"/>
              </a:ext>
            </a:extLst>
          </p:cNvPr>
          <p:cNvGraphicFramePr>
            <a:graphicFrameLocks noGrp="1"/>
          </p:cNvGraphicFramePr>
          <p:nvPr>
            <p:ph idx="1"/>
            <p:extLst>
              <p:ext uri="{D42A27DB-BD31-4B8C-83A1-F6EECF244321}">
                <p14:modId xmlns:p14="http://schemas.microsoft.com/office/powerpoint/2010/main" val="1684997210"/>
              </p:ext>
            </p:extLst>
          </p:nvPr>
        </p:nvGraphicFramePr>
        <p:xfrm>
          <a:off x="838200" y="1387371"/>
          <a:ext cx="10515602" cy="4156872"/>
        </p:xfrm>
        <a:graphic>
          <a:graphicData uri="http://schemas.openxmlformats.org/drawingml/2006/table">
            <a:tbl>
              <a:tblPr firstRow="1" bandRow="1">
                <a:tableStyleId>{125E5076-3810-47DD-B79F-674D7AD40C01}</a:tableStyleId>
              </a:tblPr>
              <a:tblGrid>
                <a:gridCol w="1952215">
                  <a:extLst>
                    <a:ext uri="{9D8B030D-6E8A-4147-A177-3AD203B41FA5}">
                      <a16:colId xmlns:a16="http://schemas.microsoft.com/office/drawing/2014/main" val="811361040"/>
                    </a:ext>
                  </a:extLst>
                </a:gridCol>
                <a:gridCol w="3534731">
                  <a:extLst>
                    <a:ext uri="{9D8B030D-6E8A-4147-A177-3AD203B41FA5}">
                      <a16:colId xmlns:a16="http://schemas.microsoft.com/office/drawing/2014/main" val="3389375256"/>
                    </a:ext>
                  </a:extLst>
                </a:gridCol>
                <a:gridCol w="5028656">
                  <a:extLst>
                    <a:ext uri="{9D8B030D-6E8A-4147-A177-3AD203B41FA5}">
                      <a16:colId xmlns:a16="http://schemas.microsoft.com/office/drawing/2014/main" val="2069933726"/>
                    </a:ext>
                  </a:extLst>
                </a:gridCol>
              </a:tblGrid>
              <a:tr h="470079">
                <a:tc>
                  <a:txBody>
                    <a:bodyPr/>
                    <a:lstStyle/>
                    <a:p>
                      <a:pPr algn="ctr" fontAlgn="t"/>
                      <a:r>
                        <a:rPr lang="en-US" sz="2000" b="1" dirty="0">
                          <a:solidFill>
                            <a:schemeClr val="bg1"/>
                          </a:solidFill>
                          <a:effectLst/>
                        </a:rPr>
                        <a:t>Octal Digit</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Binary Representation (rwx)</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Permission</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21685632"/>
                  </a:ext>
                </a:extLst>
              </a:tr>
              <a:tr h="470079">
                <a:tc>
                  <a:txBody>
                    <a:bodyPr/>
                    <a:lstStyle/>
                    <a:p>
                      <a:pPr algn="ctr" fontAlgn="t"/>
                      <a:r>
                        <a:rPr lang="en-US" sz="2000" b="1" dirty="0">
                          <a:solidFill>
                            <a:schemeClr val="bg1"/>
                          </a:solidFill>
                          <a:effectLst/>
                        </a:rPr>
                        <a:t>0</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000</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none</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37216512"/>
                  </a:ext>
                </a:extLst>
              </a:tr>
              <a:tr h="470079">
                <a:tc>
                  <a:txBody>
                    <a:bodyPr/>
                    <a:lstStyle/>
                    <a:p>
                      <a:pPr algn="ctr" fontAlgn="t"/>
                      <a:r>
                        <a:rPr lang="en-US" sz="2000" b="1" dirty="0">
                          <a:solidFill>
                            <a:schemeClr val="bg1"/>
                          </a:solidFill>
                          <a:effectLst/>
                        </a:rPr>
                        <a:t>1</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001</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execute only</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98934250"/>
                  </a:ext>
                </a:extLst>
              </a:tr>
              <a:tr h="470079">
                <a:tc>
                  <a:txBody>
                    <a:bodyPr/>
                    <a:lstStyle/>
                    <a:p>
                      <a:pPr algn="ctr" fontAlgn="t"/>
                      <a:r>
                        <a:rPr lang="en-US" sz="2000" b="1" dirty="0">
                          <a:solidFill>
                            <a:schemeClr val="bg1"/>
                          </a:solidFill>
                          <a:effectLst/>
                        </a:rPr>
                        <a:t>2</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010</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write only</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5468777"/>
                  </a:ext>
                </a:extLst>
              </a:tr>
              <a:tr h="470079">
                <a:tc>
                  <a:txBody>
                    <a:bodyPr/>
                    <a:lstStyle/>
                    <a:p>
                      <a:pPr algn="ctr" fontAlgn="t"/>
                      <a:r>
                        <a:rPr lang="en-US" sz="2000" b="1" dirty="0">
                          <a:solidFill>
                            <a:schemeClr val="bg1"/>
                          </a:solidFill>
                          <a:effectLst/>
                        </a:rPr>
                        <a:t>3</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011</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write and execute</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66538147"/>
                  </a:ext>
                </a:extLst>
              </a:tr>
              <a:tr h="470079">
                <a:tc>
                  <a:txBody>
                    <a:bodyPr/>
                    <a:lstStyle/>
                    <a:p>
                      <a:pPr algn="ctr" fontAlgn="t"/>
                      <a:r>
                        <a:rPr lang="en-US" sz="2000" b="1" dirty="0">
                          <a:solidFill>
                            <a:schemeClr val="bg1"/>
                          </a:solidFill>
                          <a:effectLst/>
                        </a:rPr>
                        <a:t>4</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100</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read only</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08175015"/>
                  </a:ext>
                </a:extLst>
              </a:tr>
              <a:tr h="470079">
                <a:tc>
                  <a:txBody>
                    <a:bodyPr/>
                    <a:lstStyle/>
                    <a:p>
                      <a:pPr algn="ctr" fontAlgn="t"/>
                      <a:r>
                        <a:rPr lang="en-US" sz="2000" b="1" dirty="0">
                          <a:solidFill>
                            <a:schemeClr val="bg1"/>
                          </a:solidFill>
                          <a:effectLst/>
                        </a:rPr>
                        <a:t>5</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101</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read and execute</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5742876"/>
                  </a:ext>
                </a:extLst>
              </a:tr>
              <a:tr h="470079">
                <a:tc>
                  <a:txBody>
                    <a:bodyPr/>
                    <a:lstStyle/>
                    <a:p>
                      <a:pPr algn="ctr" fontAlgn="t"/>
                      <a:r>
                        <a:rPr lang="en-US" sz="2000" b="1" dirty="0">
                          <a:solidFill>
                            <a:schemeClr val="bg1"/>
                          </a:solidFill>
                          <a:effectLst/>
                        </a:rPr>
                        <a:t>6</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110</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read and write</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4322772"/>
                  </a:ext>
                </a:extLst>
              </a:tr>
              <a:tr h="396240">
                <a:tc>
                  <a:txBody>
                    <a:bodyPr/>
                    <a:lstStyle/>
                    <a:p>
                      <a:pPr algn="ctr" fontAlgn="t"/>
                      <a:r>
                        <a:rPr lang="en-US" sz="2000" b="1" dirty="0">
                          <a:solidFill>
                            <a:schemeClr val="bg1"/>
                          </a:solidFill>
                          <a:effectLst/>
                        </a:rPr>
                        <a:t>7</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111</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tc>
                  <a:txBody>
                    <a:bodyPr/>
                    <a:lstStyle/>
                    <a:p>
                      <a:pPr algn="ctr" fontAlgn="t"/>
                      <a:r>
                        <a:rPr lang="en-US" sz="2000" b="1" dirty="0">
                          <a:solidFill>
                            <a:schemeClr val="bg1"/>
                          </a:solidFill>
                          <a:effectLst/>
                        </a:rPr>
                        <a:t>read, write, and execute (full permissions)</a:t>
                      </a:r>
                    </a:p>
                  </a:txBody>
                  <a:tcP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9339365"/>
                  </a:ext>
                </a:extLst>
              </a:tr>
            </a:tbl>
          </a:graphicData>
        </a:graphic>
      </p:graphicFrame>
      <p:sp>
        <p:nvSpPr>
          <p:cNvPr id="4" name="Footer Placeholder 3">
            <a:extLst>
              <a:ext uri="{FF2B5EF4-FFF2-40B4-BE49-F238E27FC236}">
                <a16:creationId xmlns:a16="http://schemas.microsoft.com/office/drawing/2014/main" id="{CBCE6AA7-AFD1-45BE-884B-F09CBD29364C}"/>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130F6A0-20B2-4374-A1DB-AE79B3276569}"/>
              </a:ext>
            </a:extLst>
          </p:cNvPr>
          <p:cNvSpPr>
            <a:spLocks noGrp="1"/>
          </p:cNvSpPr>
          <p:nvPr>
            <p:ph type="sldNum" sz="quarter" idx="12"/>
          </p:nvPr>
        </p:nvSpPr>
        <p:spPr/>
        <p:txBody>
          <a:bodyPr/>
          <a:lstStyle/>
          <a:p>
            <a:fld id="{D9255990-E8B3-4222-B83C-F842A4110F21}" type="slidenum">
              <a:rPr lang="en-US" smtClean="0"/>
              <a:t>25</a:t>
            </a:fld>
            <a:endParaRPr lang="en-US" dirty="0"/>
          </a:p>
        </p:txBody>
      </p:sp>
    </p:spTree>
    <p:extLst>
      <p:ext uri="{BB962C8B-B14F-4D97-AF65-F5344CB8AC3E}">
        <p14:creationId xmlns:p14="http://schemas.microsoft.com/office/powerpoint/2010/main" val="1207504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5"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FF16EA-A318-443E-A174-FF5D0CA3DFDE}"/>
              </a:ext>
            </a:extLst>
          </p:cNvPr>
          <p:cNvSpPr>
            <a:spLocks noGrp="1"/>
          </p:cNvSpPr>
          <p:nvPr>
            <p:ph type="title"/>
          </p:nvPr>
        </p:nvSpPr>
        <p:spPr>
          <a:xfrm>
            <a:off x="674237" y="914401"/>
            <a:ext cx="3657600" cy="2887579"/>
          </a:xfrm>
        </p:spPr>
        <p:txBody>
          <a:bodyPr vert="horz" lIns="91440" tIns="45720" rIns="91440" bIns="45720" rtlCol="0" anchor="b">
            <a:normAutofit/>
          </a:bodyPr>
          <a:lstStyle/>
          <a:p>
            <a:pPr algn="ctr"/>
            <a:r>
              <a:rPr lang="en-US" sz="4800" dirty="0">
                <a:solidFill>
                  <a:srgbClr val="FFFFFF"/>
                </a:solidFill>
              </a:rPr>
              <a:t>Linux File System</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1"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screenshot of a cell phone&#10;&#10;Description automatically generated">
            <a:extLst>
              <a:ext uri="{FF2B5EF4-FFF2-40B4-BE49-F238E27FC236}">
                <a16:creationId xmlns:a16="http://schemas.microsoft.com/office/drawing/2014/main" id="{F1FA0EDF-CCF4-4C20-9EAA-3AD7BF092A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6952" y="492574"/>
            <a:ext cx="5807285" cy="5880796"/>
          </a:xfrm>
          <a:prstGeom prst="rect">
            <a:avLst/>
          </a:prstGeom>
        </p:spPr>
      </p:pic>
      <p:sp>
        <p:nvSpPr>
          <p:cNvPr id="4" name="Footer Placeholder 3">
            <a:extLst>
              <a:ext uri="{FF2B5EF4-FFF2-40B4-BE49-F238E27FC236}">
                <a16:creationId xmlns:a16="http://schemas.microsoft.com/office/drawing/2014/main" id="{8B29D25F-26DD-4CDE-BEE0-2EB327A45DC4}"/>
              </a:ext>
            </a:extLst>
          </p:cNvPr>
          <p:cNvSpPr>
            <a:spLocks noGrp="1"/>
          </p:cNvSpPr>
          <p:nvPr>
            <p:ph type="ftr" sz="quarter" idx="11"/>
          </p:nvPr>
        </p:nvSpPr>
        <p:spPr>
          <a:xfrm>
            <a:off x="5153823" y="6356351"/>
            <a:ext cx="4615820" cy="365125"/>
          </a:xfrm>
        </p:spPr>
        <p:txBody>
          <a:bodyPr vert="horz" lIns="91440" tIns="45720" rIns="91440" bIns="45720" rtlCol="0" anchor="ctr">
            <a:normAutofit/>
          </a:bodyPr>
          <a:lstStyle/>
          <a:p>
            <a:pPr algn="l">
              <a:spcAft>
                <a:spcPts val="600"/>
              </a:spcAft>
            </a:pPr>
            <a:r>
              <a:rPr lang="en-US" kern="1200" dirty="0">
                <a:solidFill>
                  <a:srgbClr val="595959"/>
                </a:solidFill>
                <a:latin typeface="+mn-lt"/>
                <a:ea typeface="+mn-ea"/>
                <a:cs typeface="+mn-cs"/>
              </a:rPr>
              <a:t>© Anthony J Souza</a:t>
            </a:r>
          </a:p>
        </p:txBody>
      </p:sp>
      <p:sp>
        <p:nvSpPr>
          <p:cNvPr id="5" name="Slide Number Placeholder 4">
            <a:extLst>
              <a:ext uri="{FF2B5EF4-FFF2-40B4-BE49-F238E27FC236}">
                <a16:creationId xmlns:a16="http://schemas.microsoft.com/office/drawing/2014/main" id="{90C9DEA5-7344-4080-96DD-442CBB8F8EB0}"/>
              </a:ext>
            </a:extLst>
          </p:cNvPr>
          <p:cNvSpPr>
            <a:spLocks noGrp="1"/>
          </p:cNvSpPr>
          <p:nvPr>
            <p:ph type="sldNum" sz="quarter" idx="12"/>
          </p:nvPr>
        </p:nvSpPr>
        <p:spPr>
          <a:xfrm>
            <a:off x="9991024" y="6356351"/>
            <a:ext cx="1362777" cy="365125"/>
          </a:xfrm>
        </p:spPr>
        <p:txBody>
          <a:bodyPr vert="horz" lIns="91440" tIns="45720" rIns="91440" bIns="45720" rtlCol="0" anchor="ctr">
            <a:normAutofit/>
          </a:bodyPr>
          <a:lstStyle/>
          <a:p>
            <a:pPr>
              <a:spcAft>
                <a:spcPts val="600"/>
              </a:spcAft>
            </a:pPr>
            <a:fld id="{D9255990-E8B3-4222-B83C-F842A4110F21}" type="slidenum">
              <a:rPr lang="en-US">
                <a:solidFill>
                  <a:srgbClr val="595959"/>
                </a:solidFill>
              </a:rPr>
              <a:pPr>
                <a:spcAft>
                  <a:spcPts val="600"/>
                </a:spcAft>
              </a:pPr>
              <a:t>26</a:t>
            </a:fld>
            <a:endParaRPr lang="en-US" dirty="0">
              <a:solidFill>
                <a:srgbClr val="595959"/>
              </a:solidFill>
            </a:endParaRPr>
          </a:p>
        </p:txBody>
      </p:sp>
    </p:spTree>
    <p:extLst>
      <p:ext uri="{BB962C8B-B14F-4D97-AF65-F5344CB8AC3E}">
        <p14:creationId xmlns:p14="http://schemas.microsoft.com/office/powerpoint/2010/main" val="427095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9D6C-CD87-48B9-81CA-26473AEFA1A8}"/>
              </a:ext>
            </a:extLst>
          </p:cNvPr>
          <p:cNvSpPr>
            <a:spLocks noGrp="1"/>
          </p:cNvSpPr>
          <p:nvPr>
            <p:ph type="title"/>
          </p:nvPr>
        </p:nvSpPr>
        <p:spPr/>
        <p:txBody>
          <a:bodyPr/>
          <a:lstStyle/>
          <a:p>
            <a:r>
              <a:rPr lang="en-US" dirty="0"/>
              <a:t>Linux File System – Important Directories</a:t>
            </a:r>
          </a:p>
        </p:txBody>
      </p:sp>
      <p:sp>
        <p:nvSpPr>
          <p:cNvPr id="3" name="Content Placeholder 2">
            <a:extLst>
              <a:ext uri="{FF2B5EF4-FFF2-40B4-BE49-F238E27FC236}">
                <a16:creationId xmlns:a16="http://schemas.microsoft.com/office/drawing/2014/main" id="{AA58FD70-9623-4E18-98AF-0854159AB58D}"/>
              </a:ext>
            </a:extLst>
          </p:cNvPr>
          <p:cNvSpPr>
            <a:spLocks noGrp="1"/>
          </p:cNvSpPr>
          <p:nvPr>
            <p:ph idx="1"/>
          </p:nvPr>
        </p:nvSpPr>
        <p:spPr/>
        <p:txBody>
          <a:bodyPr/>
          <a:lstStyle/>
          <a:p>
            <a:r>
              <a:rPr lang="en-US" dirty="0"/>
              <a:t>Linux has a file structure that adheres to the Filesystem Hierarchy Standard (FHS).</a:t>
            </a:r>
          </a:p>
          <a:p>
            <a:r>
              <a:rPr lang="en-US" dirty="0"/>
              <a:t>It defines the directory structure and directory contents in Unix-like operating systems. </a:t>
            </a:r>
          </a:p>
          <a:p>
            <a:r>
              <a:rPr lang="en-US" dirty="0"/>
              <a:t>It is maintained by the Linux Foundation.</a:t>
            </a:r>
          </a:p>
          <a:p>
            <a:r>
              <a:rPr lang="en-US" dirty="0"/>
              <a:t>In the next few slides we will discuss the Linux filesystem and important folders and files in Linux.</a:t>
            </a:r>
          </a:p>
          <a:p>
            <a:r>
              <a:rPr lang="en-US" dirty="0"/>
              <a:t>A nice command to view the Linux file system is the tree command this will need to be installed via : </a:t>
            </a:r>
            <a:r>
              <a:rPr lang="en-US" i="1" dirty="0"/>
              <a:t>sudo apt –y install tree</a:t>
            </a:r>
          </a:p>
        </p:txBody>
      </p:sp>
      <p:sp>
        <p:nvSpPr>
          <p:cNvPr id="4" name="Footer Placeholder 3">
            <a:extLst>
              <a:ext uri="{FF2B5EF4-FFF2-40B4-BE49-F238E27FC236}">
                <a16:creationId xmlns:a16="http://schemas.microsoft.com/office/drawing/2014/main" id="{6A899714-EC2A-466D-9766-EF6B8FDEC8E3}"/>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96104C7B-59DF-42B6-9A38-E46F632144F4}"/>
              </a:ext>
            </a:extLst>
          </p:cNvPr>
          <p:cNvSpPr>
            <a:spLocks noGrp="1"/>
          </p:cNvSpPr>
          <p:nvPr>
            <p:ph type="sldNum" sz="quarter" idx="12"/>
          </p:nvPr>
        </p:nvSpPr>
        <p:spPr/>
        <p:txBody>
          <a:bodyPr/>
          <a:lstStyle/>
          <a:p>
            <a:fld id="{D9255990-E8B3-4222-B83C-F842A4110F21}" type="slidenum">
              <a:rPr lang="en-US" smtClean="0"/>
              <a:t>27</a:t>
            </a:fld>
            <a:endParaRPr lang="en-US" dirty="0"/>
          </a:p>
        </p:txBody>
      </p:sp>
    </p:spTree>
    <p:extLst>
      <p:ext uri="{BB962C8B-B14F-4D97-AF65-F5344CB8AC3E}">
        <p14:creationId xmlns:p14="http://schemas.microsoft.com/office/powerpoint/2010/main" val="2303836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At the top of the file structure is /.</a:t>
            </a:r>
          </a:p>
          <a:p>
            <a:r>
              <a:rPr lang="en-US" dirty="0"/>
              <a:t>This is the root directory of the Linux OS.</a:t>
            </a:r>
          </a:p>
          <a:p>
            <a:r>
              <a:rPr lang="en-US" dirty="0"/>
              <a:t>All folders extends from this root and are subfolders of this directory.</a:t>
            </a:r>
          </a:p>
          <a:p>
            <a:r>
              <a:rPr lang="en-US" dirty="0"/>
              <a:t>Permissions of this directory is set to only allow the root user to modify it.</a:t>
            </a:r>
          </a:p>
          <a:p>
            <a:r>
              <a:rPr lang="en-US" dirty="0"/>
              <a:t>/root is the home directory of the root user.</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28</a:t>
            </a:fld>
            <a:endParaRPr lang="en-US" dirty="0"/>
          </a:p>
        </p:txBody>
      </p:sp>
    </p:spTree>
    <p:extLst>
      <p:ext uri="{BB962C8B-B14F-4D97-AF65-F5344CB8AC3E}">
        <p14:creationId xmlns:p14="http://schemas.microsoft.com/office/powerpoint/2010/main" val="1392022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/boot</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The boot directory stores the files related to booting the system.</a:t>
            </a:r>
          </a:p>
          <a:p>
            <a:r>
              <a:rPr lang="en-US" dirty="0"/>
              <a:t>These include:</a:t>
            </a:r>
          </a:p>
          <a:p>
            <a:pPr lvl="1"/>
            <a:r>
              <a:rPr lang="en-US" dirty="0"/>
              <a:t>Kernel Images</a:t>
            </a:r>
          </a:p>
          <a:p>
            <a:pPr lvl="1"/>
            <a:r>
              <a:rPr lang="en-US" dirty="0"/>
              <a:t>Kernel config files</a:t>
            </a:r>
          </a:p>
          <a:p>
            <a:pPr lvl="1"/>
            <a:r>
              <a:rPr lang="en-US" dirty="0"/>
              <a:t>Initrd images</a:t>
            </a:r>
          </a:p>
          <a:p>
            <a:pPr lvl="1"/>
            <a:r>
              <a:rPr lang="en-US" dirty="0"/>
              <a:t>Grub and its config files</a:t>
            </a:r>
          </a:p>
          <a:p>
            <a:endParaRPr lang="en-US" dirty="0"/>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29</a:t>
            </a:fld>
            <a:endParaRPr lang="en-US" dirty="0"/>
          </a:p>
        </p:txBody>
      </p:sp>
    </p:spTree>
    <p:extLst>
      <p:ext uri="{BB962C8B-B14F-4D97-AF65-F5344CB8AC3E}">
        <p14:creationId xmlns:p14="http://schemas.microsoft.com/office/powerpoint/2010/main" val="381633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ED69-ACC5-4D74-888A-7492BED2FA9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D6E91C0-0E9F-47E9-BB65-004C794EC49F}"/>
              </a:ext>
            </a:extLst>
          </p:cNvPr>
          <p:cNvSpPr>
            <a:spLocks noGrp="1"/>
          </p:cNvSpPr>
          <p:nvPr>
            <p:ph idx="1"/>
          </p:nvPr>
        </p:nvSpPr>
        <p:spPr/>
        <p:txBody>
          <a:bodyPr>
            <a:normAutofit lnSpcReduction="10000"/>
          </a:bodyPr>
          <a:lstStyle/>
          <a:p>
            <a:r>
              <a:rPr lang="en-US" dirty="0"/>
              <a:t>The Linux kernel is an open-source operating system.</a:t>
            </a:r>
          </a:p>
          <a:p>
            <a:r>
              <a:rPr lang="en-US" dirty="0"/>
              <a:t>A Unix-like monolithic kernel.</a:t>
            </a:r>
          </a:p>
          <a:p>
            <a:r>
              <a:rPr lang="en-US" dirty="0"/>
              <a:t>Do not confuse the Linux kernel with Linux distributions.</a:t>
            </a:r>
          </a:p>
          <a:p>
            <a:r>
              <a:rPr lang="en-US" dirty="0"/>
              <a:t>At its lowest form, a Linux Kernel is a piece of software to manage a computers hardware.</a:t>
            </a:r>
          </a:p>
          <a:p>
            <a:pPr lvl="1"/>
            <a:r>
              <a:rPr lang="en-US" dirty="0"/>
              <a:t>This include user management, resource management , process scheduling, hardware drivers, and so on.</a:t>
            </a:r>
          </a:p>
          <a:p>
            <a:r>
              <a:rPr lang="en-US" dirty="0"/>
              <a:t>A Linux operating system in its minimalist form can simply be a Linux kernel, C Libraries, toolchain, and basic system utilities </a:t>
            </a:r>
          </a:p>
          <a:p>
            <a:pPr lvl="1"/>
            <a:r>
              <a:rPr lang="en-US" dirty="0"/>
              <a:t>System utilities include a shell and a login process to name a couple.</a:t>
            </a:r>
          </a:p>
          <a:p>
            <a:endParaRPr lang="en-US" dirty="0"/>
          </a:p>
        </p:txBody>
      </p:sp>
      <p:sp>
        <p:nvSpPr>
          <p:cNvPr id="4" name="Footer Placeholder 3">
            <a:extLst>
              <a:ext uri="{FF2B5EF4-FFF2-40B4-BE49-F238E27FC236}">
                <a16:creationId xmlns:a16="http://schemas.microsoft.com/office/drawing/2014/main" id="{DD3D5430-D015-4E01-8323-07784C5FBA42}"/>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5F2BE04-4CDF-42B7-94AA-3228F12B1202}"/>
              </a:ext>
            </a:extLst>
          </p:cNvPr>
          <p:cNvSpPr>
            <a:spLocks noGrp="1"/>
          </p:cNvSpPr>
          <p:nvPr>
            <p:ph type="sldNum" sz="quarter" idx="12"/>
          </p:nvPr>
        </p:nvSpPr>
        <p:spPr/>
        <p:txBody>
          <a:bodyPr/>
          <a:lstStyle/>
          <a:p>
            <a:fld id="{D9255990-E8B3-4222-B83C-F842A4110F21}" type="slidenum">
              <a:rPr lang="en-US" smtClean="0"/>
              <a:t>3</a:t>
            </a:fld>
            <a:endParaRPr lang="en-US" dirty="0"/>
          </a:p>
        </p:txBody>
      </p:sp>
    </p:spTree>
    <p:extLst>
      <p:ext uri="{BB962C8B-B14F-4D97-AF65-F5344CB8AC3E}">
        <p14:creationId xmlns:p14="http://schemas.microsoft.com/office/powerpoint/2010/main" val="2359160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/bin</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This folder contains base executables which are required for minimal system working.</a:t>
            </a:r>
          </a:p>
          <a:p>
            <a:r>
              <a:rPr lang="en-US" dirty="0"/>
              <a:t>Commands which are available in /bin folder is accessed by everyone and can run by every user.</a:t>
            </a:r>
          </a:p>
          <a:p>
            <a:r>
              <a:rPr lang="en-US" dirty="0"/>
              <a:t>This folder contains basic commands such as cat, chmod, chgrp, chown, date, dir, dd, df, ln, mv, echo and zipping tools such as bzip, gzip etc.</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30</a:t>
            </a:fld>
            <a:endParaRPr lang="en-US" dirty="0"/>
          </a:p>
        </p:txBody>
      </p:sp>
    </p:spTree>
    <p:extLst>
      <p:ext uri="{BB962C8B-B14F-4D97-AF65-F5344CB8AC3E}">
        <p14:creationId xmlns:p14="http://schemas.microsoft.com/office/powerpoint/2010/main" val="3048279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/sbin</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sbin stands for system binaries</a:t>
            </a:r>
          </a:p>
          <a:p>
            <a:r>
              <a:rPr lang="en-US" dirty="0"/>
              <a:t>This folder contains commands which are required for changing system properties or system level settings such as disk management, network management etc.</a:t>
            </a:r>
          </a:p>
          <a:p>
            <a:r>
              <a:rPr lang="en-US" dirty="0"/>
              <a:t>This folder is accessed sometimes by normal user, but they can not execute any of the commands located in this and what ever commands/scripts located in this folder are run only by root user</a:t>
            </a:r>
          </a:p>
          <a:p>
            <a:r>
              <a:rPr lang="en-US" dirty="0"/>
              <a:t> If you want to make normal user to run these commands, you must implement SUDO or Powerbroker to give elevated access. </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31</a:t>
            </a:fld>
            <a:endParaRPr lang="en-US" dirty="0"/>
          </a:p>
        </p:txBody>
      </p:sp>
    </p:spTree>
    <p:extLst>
      <p:ext uri="{BB962C8B-B14F-4D97-AF65-F5344CB8AC3E}">
        <p14:creationId xmlns:p14="http://schemas.microsoft.com/office/powerpoint/2010/main" val="857741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/usr</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normAutofit fontScale="77500" lnSpcReduction="20000"/>
          </a:bodyPr>
          <a:lstStyle/>
          <a:p>
            <a:r>
              <a:rPr lang="en-US" dirty="0"/>
              <a:t>Secondary hierarchy for read-only user data; contains the majority of (multi-)user utilities and applications.</a:t>
            </a:r>
          </a:p>
          <a:p>
            <a:r>
              <a:rPr lang="en-US" dirty="0"/>
              <a:t>Contains binaries, libraries, documentation, and source-code for second level programs</a:t>
            </a:r>
          </a:p>
          <a:p>
            <a:r>
              <a:rPr lang="en-US" dirty="0"/>
              <a:t>Has a few important subdirectories as well</a:t>
            </a:r>
          </a:p>
          <a:p>
            <a:r>
              <a:rPr lang="en-US" dirty="0"/>
              <a:t>/usr/bin contains binary files for user programs. </a:t>
            </a:r>
          </a:p>
          <a:p>
            <a:pPr lvl="1"/>
            <a:r>
              <a:rPr lang="en-US" dirty="0"/>
              <a:t>For example: at, awk, cc, less, scp</a:t>
            </a:r>
          </a:p>
          <a:p>
            <a:r>
              <a:rPr lang="en-US" dirty="0"/>
              <a:t>/usr/sbin contains binary files for system administrators. </a:t>
            </a:r>
          </a:p>
          <a:p>
            <a:pPr lvl="1"/>
            <a:r>
              <a:rPr lang="en-US" dirty="0"/>
              <a:t>For example: atd, cron, sshd, useradd, userdel</a:t>
            </a:r>
          </a:p>
          <a:p>
            <a:r>
              <a:rPr lang="en-US" dirty="0"/>
              <a:t>/usr/lib contains libraries for /usr/bin and /usr/sbin</a:t>
            </a:r>
          </a:p>
          <a:p>
            <a:r>
              <a:rPr lang="en-US" dirty="0"/>
              <a:t>/usr/local contains user programs that you install from source. </a:t>
            </a:r>
          </a:p>
          <a:p>
            <a:pPr lvl="1"/>
            <a:r>
              <a:rPr lang="en-US" dirty="0"/>
              <a:t>For example, when you install apache from source, it goes under /usr/local/apache2</a:t>
            </a:r>
          </a:p>
          <a:p>
            <a:r>
              <a:rPr lang="en-US" dirty="0"/>
              <a:t>/usr/src holds the Linux kernel sources, header-files and documentation.</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32</a:t>
            </a:fld>
            <a:endParaRPr lang="en-US" dirty="0"/>
          </a:p>
        </p:txBody>
      </p:sp>
    </p:spTree>
    <p:extLst>
      <p:ext uri="{BB962C8B-B14F-4D97-AF65-F5344CB8AC3E}">
        <p14:creationId xmlns:p14="http://schemas.microsoft.com/office/powerpoint/2010/main" val="2436761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/dev</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Directory to store dev files.</a:t>
            </a:r>
          </a:p>
          <a:p>
            <a:r>
              <a:rPr lang="en-US" dirty="0"/>
              <a:t>These devices include terminals, usb, cd roms, HDD, mounted images and so on.</a:t>
            </a:r>
          </a:p>
          <a:p>
            <a:r>
              <a:rPr lang="en-US" dirty="0"/>
              <a:t>An interesting one is /dev/null</a:t>
            </a:r>
          </a:p>
          <a:p>
            <a:pPr lvl="1"/>
            <a:r>
              <a:rPr lang="en-US" dirty="0"/>
              <a:t>is a special filesystem object that throws away everything written into it</a:t>
            </a:r>
          </a:p>
          <a:p>
            <a:pPr lvl="1"/>
            <a:r>
              <a:rPr lang="en-US" dirty="0"/>
              <a:t>For example, you can redirect std out and std err to /dev/null to suppress all program output.</a:t>
            </a:r>
          </a:p>
          <a:p>
            <a:pPr marL="457189" lvl="1" indent="0">
              <a:buNone/>
            </a:pPr>
            <a:r>
              <a:rPr lang="en-US" dirty="0"/>
              <a:t>ls –la &gt; /dev/null 2&gt;&amp;1 or simple ls –la &amp;&gt; /dev/null</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33</a:t>
            </a:fld>
            <a:endParaRPr lang="en-US" dirty="0"/>
          </a:p>
        </p:txBody>
      </p:sp>
    </p:spTree>
    <p:extLst>
      <p:ext uri="{BB962C8B-B14F-4D97-AF65-F5344CB8AC3E}">
        <p14:creationId xmlns:p14="http://schemas.microsoft.com/office/powerpoint/2010/main" val="567872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/etc</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normAutofit fontScale="92500" lnSpcReduction="20000"/>
          </a:bodyPr>
          <a:lstStyle/>
          <a:p>
            <a:r>
              <a:rPr lang="en-US" dirty="0"/>
              <a:t>etc  stores all system-wide configuration files.</a:t>
            </a:r>
          </a:p>
          <a:p>
            <a:r>
              <a:rPr lang="en-US" dirty="0"/>
              <a:t>Generally restricted to configuration files and is not allowed to store binaries according the FHS.</a:t>
            </a:r>
          </a:p>
          <a:p>
            <a:r>
              <a:rPr lang="en-US" dirty="0"/>
              <a:t>Some of these system configuration files include:</a:t>
            </a:r>
          </a:p>
          <a:p>
            <a:pPr lvl="1"/>
            <a:r>
              <a:rPr lang="en-US" dirty="0"/>
              <a:t>For webservers : apache, nginx, etc</a:t>
            </a:r>
          </a:p>
          <a:p>
            <a:pPr lvl="1"/>
            <a:r>
              <a:rPr lang="en-US" dirty="0"/>
              <a:t>For apt (package manager)</a:t>
            </a:r>
          </a:p>
          <a:p>
            <a:pPr lvl="1"/>
            <a:r>
              <a:rPr lang="en-US" dirty="0"/>
              <a:t>Sudoers ( list of users who have sudo access)</a:t>
            </a:r>
          </a:p>
          <a:p>
            <a:pPr lvl="1"/>
            <a:r>
              <a:rPr lang="en-US" dirty="0"/>
              <a:t>Default values for bashrc (first values read is .bashrc in each user's home dir)</a:t>
            </a:r>
          </a:p>
          <a:p>
            <a:pPr lvl="1"/>
            <a:r>
              <a:rPr lang="en-US" dirty="0"/>
              <a:t>Passwd file – shows list of users and which groups they belong to.</a:t>
            </a:r>
          </a:p>
          <a:p>
            <a:r>
              <a:rPr lang="en-US" dirty="0"/>
              <a:t>Most entries in this directory has a man page entry they can be viewed with the following:</a:t>
            </a:r>
          </a:p>
          <a:p>
            <a:pPr lvl="1"/>
            <a:r>
              <a:rPr lang="en-US" dirty="0"/>
              <a:t>man 5 passwd</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34</a:t>
            </a:fld>
            <a:endParaRPr lang="en-US" dirty="0"/>
          </a:p>
        </p:txBody>
      </p:sp>
    </p:spTree>
    <p:extLst>
      <p:ext uri="{BB962C8B-B14F-4D97-AF65-F5344CB8AC3E}">
        <p14:creationId xmlns:p14="http://schemas.microsoft.com/office/powerpoint/2010/main" val="2949560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/home</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Directory where all use specific files and folders are stored.</a:t>
            </a:r>
          </a:p>
          <a:p>
            <a:r>
              <a:rPr lang="en-US" dirty="0"/>
              <a:t>Generally, there is a folder for each user</a:t>
            </a:r>
          </a:p>
          <a:p>
            <a:pPr lvl="1"/>
            <a:r>
              <a:rPr lang="en-US" dirty="0"/>
              <a:t>Not required though</a:t>
            </a:r>
          </a:p>
          <a:p>
            <a:endParaRPr lang="en-US" dirty="0"/>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35</a:t>
            </a:fld>
            <a:endParaRPr lang="en-US" dirty="0"/>
          </a:p>
        </p:txBody>
      </p:sp>
    </p:spTree>
    <p:extLst>
      <p:ext uri="{BB962C8B-B14F-4D97-AF65-F5344CB8AC3E}">
        <p14:creationId xmlns:p14="http://schemas.microsoft.com/office/powerpoint/2010/main" val="2030239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/lib</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Library files are stored here</a:t>
            </a:r>
          </a:p>
          <a:p>
            <a:r>
              <a:rPr lang="en-US" dirty="0"/>
              <a:t>Libraries are files containing code that applications can use</a:t>
            </a:r>
          </a:p>
          <a:p>
            <a:r>
              <a:rPr lang="en-US" dirty="0"/>
              <a:t>There are other lib folders in other directories.</a:t>
            </a:r>
          </a:p>
          <a:p>
            <a:r>
              <a:rPr lang="en-US" dirty="0"/>
              <a:t>The one defined in root ( / ) also stores kernel modules as well.</a:t>
            </a:r>
          </a:p>
          <a:p>
            <a:r>
              <a:rPr lang="en-US" dirty="0"/>
              <a:t>These kernel modules help make your system work and run drivers like network drivers, video card drivers, printers, sound cards, even drivers for virtual box to run.</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36</a:t>
            </a:fld>
            <a:endParaRPr lang="en-US" dirty="0"/>
          </a:p>
        </p:txBody>
      </p:sp>
    </p:spTree>
    <p:extLst>
      <p:ext uri="{BB962C8B-B14F-4D97-AF65-F5344CB8AC3E}">
        <p14:creationId xmlns:p14="http://schemas.microsoft.com/office/powerpoint/2010/main" val="429261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/media</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directory is where external storage will be automatically mounted when you plug it in and try to access it.</a:t>
            </a:r>
          </a:p>
          <a:p>
            <a:r>
              <a:rPr lang="en-US" dirty="0"/>
              <a:t>Items like:</a:t>
            </a:r>
          </a:p>
          <a:p>
            <a:pPr lvl="1"/>
            <a:r>
              <a:rPr lang="en-US" dirty="0"/>
              <a:t>Cdroms</a:t>
            </a:r>
          </a:p>
          <a:p>
            <a:pPr lvl="1"/>
            <a:r>
              <a:rPr lang="en-US" dirty="0"/>
              <a:t>Usb</a:t>
            </a:r>
          </a:p>
          <a:p>
            <a:pPr lvl="1"/>
            <a:r>
              <a:rPr lang="en-US" dirty="0"/>
              <a:t>External SD, HHD/SSDs</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37</a:t>
            </a:fld>
            <a:endParaRPr lang="en-US" dirty="0"/>
          </a:p>
        </p:txBody>
      </p:sp>
    </p:spTree>
    <p:extLst>
      <p:ext uri="{BB962C8B-B14F-4D97-AF65-F5344CB8AC3E}">
        <p14:creationId xmlns:p14="http://schemas.microsoft.com/office/powerpoint/2010/main" val="618797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/mnt</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/mnt  where you would manually mount storage devices or partitions.</a:t>
            </a:r>
          </a:p>
          <a:p>
            <a:r>
              <a:rPr lang="en-US" dirty="0"/>
              <a:t>Not a widely use directory anymore but it sometimes useful when fixing file system issues.</a:t>
            </a:r>
          </a:p>
          <a:p>
            <a:r>
              <a:rPr lang="en-US" dirty="0"/>
              <a:t>This directory is provided so that the system administrator may temporarily mount a filesystem as needed</a:t>
            </a:r>
          </a:p>
          <a:p>
            <a:r>
              <a:rPr lang="en-US" dirty="0"/>
              <a:t>But if storage devices are mounted on /mnt (via mount and umount) then these should only be temporary mounted devices.</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38</a:t>
            </a:fld>
            <a:endParaRPr lang="en-US" dirty="0"/>
          </a:p>
        </p:txBody>
      </p:sp>
    </p:spTree>
    <p:extLst>
      <p:ext uri="{BB962C8B-B14F-4D97-AF65-F5344CB8AC3E}">
        <p14:creationId xmlns:p14="http://schemas.microsoft.com/office/powerpoint/2010/main" val="2056755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/opt</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reserved for the installation of add-on application software packages.</a:t>
            </a:r>
          </a:p>
          <a:p>
            <a:pPr lvl="1"/>
            <a:r>
              <a:rPr lang="en-US" dirty="0"/>
              <a:t>Thing of programs like intelij</a:t>
            </a:r>
          </a:p>
          <a:p>
            <a:pPr lvl="1"/>
            <a:r>
              <a:rPr lang="en-US" dirty="0"/>
              <a:t>Sometimes when installing Chrome on Linux, it will be stored here.</a:t>
            </a:r>
          </a:p>
          <a:p>
            <a:pPr lvl="1"/>
            <a:r>
              <a:rPr lang="en-US" dirty="0"/>
              <a:t>Your Vbox Guest Editions is installed here.</a:t>
            </a:r>
          </a:p>
          <a:p>
            <a:endParaRPr lang="en-US" dirty="0"/>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39</a:t>
            </a:fld>
            <a:endParaRPr lang="en-US" dirty="0"/>
          </a:p>
        </p:txBody>
      </p:sp>
    </p:spTree>
    <p:extLst>
      <p:ext uri="{BB962C8B-B14F-4D97-AF65-F5344CB8AC3E}">
        <p14:creationId xmlns:p14="http://schemas.microsoft.com/office/powerpoint/2010/main" val="2954779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FED69-ACC5-4D74-888A-7492BED2FA9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8D6E91C0-0E9F-47E9-BB65-004C794EC49F}"/>
              </a:ext>
            </a:extLst>
          </p:cNvPr>
          <p:cNvSpPr>
            <a:spLocks noGrp="1"/>
          </p:cNvSpPr>
          <p:nvPr>
            <p:ph idx="1"/>
          </p:nvPr>
        </p:nvSpPr>
        <p:spPr/>
        <p:txBody>
          <a:bodyPr>
            <a:normAutofit lnSpcReduction="10000"/>
          </a:bodyPr>
          <a:lstStyle/>
          <a:p>
            <a:r>
              <a:rPr lang="en-US" dirty="0"/>
              <a:t>A Linux distribution adds to the previous a:</a:t>
            </a:r>
          </a:p>
          <a:p>
            <a:pPr lvl="1"/>
            <a:r>
              <a:rPr lang="en-US" dirty="0"/>
              <a:t>Windowing system</a:t>
            </a:r>
          </a:p>
          <a:p>
            <a:pPr lvl="1"/>
            <a:r>
              <a:rPr lang="en-US" dirty="0"/>
              <a:t>Package management</a:t>
            </a:r>
          </a:p>
          <a:p>
            <a:pPr lvl="1"/>
            <a:r>
              <a:rPr lang="en-US" dirty="0"/>
              <a:t>Other software picked by the maintainer of a given distribution.</a:t>
            </a:r>
          </a:p>
          <a:p>
            <a:r>
              <a:rPr lang="en-US" dirty="0"/>
              <a:t>Some examples are:</a:t>
            </a:r>
          </a:p>
          <a:p>
            <a:pPr lvl="1"/>
            <a:r>
              <a:rPr lang="en-US" dirty="0"/>
              <a:t>Arch</a:t>
            </a:r>
          </a:p>
          <a:p>
            <a:pPr lvl="1"/>
            <a:r>
              <a:rPr lang="en-US" dirty="0"/>
              <a:t>Ubuntu</a:t>
            </a:r>
          </a:p>
          <a:p>
            <a:pPr lvl="1"/>
            <a:r>
              <a:rPr lang="en-US" dirty="0"/>
              <a:t>RedHat</a:t>
            </a:r>
          </a:p>
          <a:p>
            <a:r>
              <a:rPr lang="en-US" dirty="0"/>
              <a:t>These are all Linux Distribution with a certain goal in mind.</a:t>
            </a:r>
          </a:p>
          <a:p>
            <a:r>
              <a:rPr lang="en-US" dirty="0"/>
              <a:t>Not all distributions are the same but generally are built from same Linux kernel with minor modifications.</a:t>
            </a:r>
          </a:p>
          <a:p>
            <a:pPr marL="457189" lvl="1" indent="0">
              <a:buNone/>
            </a:pPr>
            <a:endParaRPr lang="en-US" dirty="0"/>
          </a:p>
        </p:txBody>
      </p:sp>
      <p:sp>
        <p:nvSpPr>
          <p:cNvPr id="4" name="Footer Placeholder 3">
            <a:extLst>
              <a:ext uri="{FF2B5EF4-FFF2-40B4-BE49-F238E27FC236}">
                <a16:creationId xmlns:a16="http://schemas.microsoft.com/office/drawing/2014/main" id="{DD3D5430-D015-4E01-8323-07784C5FBA42}"/>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05F2BE04-4CDF-42B7-94AA-3228F12B1202}"/>
              </a:ext>
            </a:extLst>
          </p:cNvPr>
          <p:cNvSpPr>
            <a:spLocks noGrp="1"/>
          </p:cNvSpPr>
          <p:nvPr>
            <p:ph type="sldNum" sz="quarter" idx="12"/>
          </p:nvPr>
        </p:nvSpPr>
        <p:spPr/>
        <p:txBody>
          <a:bodyPr/>
          <a:lstStyle/>
          <a:p>
            <a:fld id="{D9255990-E8B3-4222-B83C-F842A4110F21}" type="slidenum">
              <a:rPr lang="en-US" smtClean="0"/>
              <a:t>4</a:t>
            </a:fld>
            <a:endParaRPr lang="en-US" dirty="0"/>
          </a:p>
        </p:txBody>
      </p:sp>
    </p:spTree>
    <p:extLst>
      <p:ext uri="{BB962C8B-B14F-4D97-AF65-F5344CB8AC3E}">
        <p14:creationId xmlns:p14="http://schemas.microsoft.com/office/powerpoint/2010/main" val="2642782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/srv</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Stands for service </a:t>
            </a:r>
          </a:p>
          <a:p>
            <a:r>
              <a:rPr lang="en-US" dirty="0"/>
              <a:t>contains site-specific data which is served by this system.</a:t>
            </a:r>
          </a:p>
          <a:p>
            <a:r>
              <a:rPr lang="en-US" dirty="0"/>
              <a:t>main purpose of specifying this is so that users may find the location of the data files for a specific service</a:t>
            </a:r>
          </a:p>
          <a:p>
            <a:r>
              <a:rPr lang="en-US" dirty="0"/>
              <a:t>For example, if you are running a webserver you can host files under /srv/html or an ftp site can be /srv/ftp.</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40</a:t>
            </a:fld>
            <a:endParaRPr lang="en-US" dirty="0"/>
          </a:p>
        </p:txBody>
      </p:sp>
    </p:spTree>
    <p:extLst>
      <p:ext uri="{BB962C8B-B14F-4D97-AF65-F5344CB8AC3E}">
        <p14:creationId xmlns:p14="http://schemas.microsoft.com/office/powerpoint/2010/main" val="493202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/var</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The a /var directory is typically where files whose contents change during system operation are stored.</a:t>
            </a:r>
          </a:p>
          <a:p>
            <a:r>
              <a:rPr lang="en-US" dirty="0"/>
              <a:t>/var is specific for each computer; that is, it is not shared over a network with other computers.</a:t>
            </a:r>
          </a:p>
          <a:p>
            <a:r>
              <a:rPr lang="en-US" dirty="0"/>
              <a:t>Some important sub directories:</a:t>
            </a:r>
          </a:p>
          <a:p>
            <a:pPr lvl="1"/>
            <a:r>
              <a:rPr lang="en-US" dirty="0"/>
              <a:t>/var/log – System and application log files</a:t>
            </a:r>
          </a:p>
          <a:p>
            <a:pPr lvl="1"/>
            <a:r>
              <a:rPr lang="en-US" dirty="0"/>
              <a:t>/var/cache – contains cached data from application programs</a:t>
            </a:r>
          </a:p>
          <a:p>
            <a:pPr lvl="1"/>
            <a:r>
              <a:rPr lang="en-US" dirty="0"/>
              <a:t>/var/lock – contains lock files created by programs to indicate that they are using a file or device</a:t>
            </a:r>
          </a:p>
          <a:p>
            <a:pPr lvl="1"/>
            <a:r>
              <a:rPr lang="en-US" dirty="0"/>
              <a:t>/var/lob – contains dynamic data libraries and files</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41</a:t>
            </a:fld>
            <a:endParaRPr lang="en-US" dirty="0"/>
          </a:p>
        </p:txBody>
      </p:sp>
    </p:spTree>
    <p:extLst>
      <p:ext uri="{BB962C8B-B14F-4D97-AF65-F5344CB8AC3E}">
        <p14:creationId xmlns:p14="http://schemas.microsoft.com/office/powerpoint/2010/main" val="428448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/tmp</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tmp directory must be made available for programs that require temporary files.</a:t>
            </a:r>
          </a:p>
          <a:p>
            <a:r>
              <a:rPr lang="en-US" dirty="0"/>
              <a:t>Programs or services that require temporary files will store them in /tmp.</a:t>
            </a:r>
          </a:p>
          <a:p>
            <a:r>
              <a:rPr lang="en-US" dirty="0"/>
              <a:t>It is also recommended that files and directories located in /tmp be deleted whenever the system is booted.</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42</a:t>
            </a:fld>
            <a:endParaRPr lang="en-US" dirty="0"/>
          </a:p>
        </p:txBody>
      </p:sp>
    </p:spTree>
    <p:extLst>
      <p:ext uri="{BB962C8B-B14F-4D97-AF65-F5344CB8AC3E}">
        <p14:creationId xmlns:p14="http://schemas.microsoft.com/office/powerpoint/2010/main" val="173298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/proc</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Is a virtual (pseudo) filesystem.</a:t>
            </a:r>
          </a:p>
          <a:p>
            <a:r>
              <a:rPr lang="en-US" dirty="0"/>
              <a:t>providing process and kernel information as files</a:t>
            </a:r>
          </a:p>
          <a:p>
            <a:r>
              <a:rPr lang="en-US" dirty="0"/>
              <a:t>Generally automatically generated and populated by the system, on the fly.</a:t>
            </a:r>
          </a:p>
          <a:p>
            <a:r>
              <a:rPr lang="en-US" dirty="0"/>
              <a:t>A few system utils are programs that read from this directory, albeit in a better format.</a:t>
            </a:r>
          </a:p>
          <a:p>
            <a:r>
              <a:rPr lang="en-US" dirty="0"/>
              <a:t>For example:</a:t>
            </a:r>
          </a:p>
          <a:p>
            <a:pPr lvl="1"/>
            <a:r>
              <a:rPr lang="en-US" dirty="0"/>
              <a:t>lsmod </a:t>
            </a:r>
            <a:r>
              <a:rPr lang="en-US" dirty="0">
                <a:sym typeface="Wingdings" panose="05000000000000000000" pitchFamily="2" charset="2"/>
              </a:rPr>
              <a:t> cat /proc/modules</a:t>
            </a:r>
          </a:p>
          <a:p>
            <a:r>
              <a:rPr lang="en-US" dirty="0">
                <a:sym typeface="Wingdings" panose="05000000000000000000" pitchFamily="2" charset="2"/>
              </a:rPr>
              <a:t>More information can be read at : man 5 procfs</a:t>
            </a:r>
            <a:endParaRPr lang="en-US" dirty="0"/>
          </a:p>
          <a:p>
            <a:endParaRPr lang="en-US" dirty="0">
              <a:sym typeface="Wingdings" panose="05000000000000000000" pitchFamily="2" charset="2"/>
            </a:endParaRP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43</a:t>
            </a:fld>
            <a:endParaRPr lang="en-US" dirty="0"/>
          </a:p>
        </p:txBody>
      </p:sp>
    </p:spTree>
    <p:extLst>
      <p:ext uri="{BB962C8B-B14F-4D97-AF65-F5344CB8AC3E}">
        <p14:creationId xmlns:p14="http://schemas.microsoft.com/office/powerpoint/2010/main" val="2771605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Linux File System  - /sys</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/sys is like proc in its idea. A virtual file system to help display system information.</a:t>
            </a:r>
          </a:p>
          <a:p>
            <a:r>
              <a:rPr lang="en-US" dirty="0"/>
              <a:t>Some files in /sys ( as well as proc) can be written to change system properties.</a:t>
            </a:r>
          </a:p>
          <a:p>
            <a:pPr lvl="1"/>
            <a:r>
              <a:rPr lang="en-US" dirty="0"/>
              <a:t>For example:</a:t>
            </a:r>
          </a:p>
          <a:p>
            <a:pPr lvl="2"/>
            <a:r>
              <a:rPr lang="en-US" dirty="0"/>
              <a:t> echo N &gt; /sys/class/backlight/acpi_video0/brightness </a:t>
            </a:r>
            <a:r>
              <a:rPr lang="en-US" dirty="0">
                <a:sym typeface="Wingdings" panose="05000000000000000000" pitchFamily="2" charset="2"/>
              </a:rPr>
              <a:t> would lower or raise the brightness of your monitor depending on the value of N.</a:t>
            </a:r>
          </a:p>
          <a:p>
            <a:r>
              <a:rPr lang="en-US" dirty="0">
                <a:sym typeface="Wingdings" panose="05000000000000000000" pitchFamily="2" charset="2"/>
              </a:rPr>
              <a:t>More information can be read at : man 5 sysfs</a:t>
            </a:r>
            <a:endParaRPr lang="en-US" dirty="0"/>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44</a:t>
            </a:fld>
            <a:endParaRPr lang="en-US" dirty="0"/>
          </a:p>
        </p:txBody>
      </p:sp>
    </p:spTree>
    <p:extLst>
      <p:ext uri="{BB962C8B-B14F-4D97-AF65-F5344CB8AC3E}">
        <p14:creationId xmlns:p14="http://schemas.microsoft.com/office/powerpoint/2010/main" val="26175179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CBC9C-602D-4CC6-8B91-A36339C7288C}"/>
              </a:ext>
            </a:extLst>
          </p:cNvPr>
          <p:cNvSpPr>
            <a:spLocks noGrp="1"/>
          </p:cNvSpPr>
          <p:nvPr>
            <p:ph type="title"/>
          </p:nvPr>
        </p:nvSpPr>
        <p:spPr/>
        <p:txBody>
          <a:bodyPr/>
          <a:lstStyle/>
          <a:p>
            <a:r>
              <a:rPr lang="en-US" dirty="0"/>
              <a:t>Useful Linux Commands</a:t>
            </a:r>
          </a:p>
        </p:txBody>
      </p:sp>
      <p:sp>
        <p:nvSpPr>
          <p:cNvPr id="3" name="Content Placeholder 2">
            <a:extLst>
              <a:ext uri="{FF2B5EF4-FFF2-40B4-BE49-F238E27FC236}">
                <a16:creationId xmlns:a16="http://schemas.microsoft.com/office/drawing/2014/main" id="{2F2C1B99-1199-4702-B2B1-FE3C4B38B0A3}"/>
              </a:ext>
            </a:extLst>
          </p:cNvPr>
          <p:cNvSpPr>
            <a:spLocks noGrp="1"/>
          </p:cNvSpPr>
          <p:nvPr>
            <p:ph idx="1"/>
          </p:nvPr>
        </p:nvSpPr>
        <p:spPr/>
        <p:txBody>
          <a:bodyPr/>
          <a:lstStyle/>
          <a:p>
            <a:r>
              <a:rPr lang="en-US" dirty="0"/>
              <a:t>One of the best ways to interact with the Linux OS is through its commands line tools.</a:t>
            </a:r>
          </a:p>
          <a:p>
            <a:r>
              <a:rPr lang="en-US" dirty="0"/>
              <a:t>In the next handful of slides, we will explore some of these commands.</a:t>
            </a:r>
          </a:p>
        </p:txBody>
      </p:sp>
      <p:sp>
        <p:nvSpPr>
          <p:cNvPr id="4" name="Footer Placeholder 3">
            <a:extLst>
              <a:ext uri="{FF2B5EF4-FFF2-40B4-BE49-F238E27FC236}">
                <a16:creationId xmlns:a16="http://schemas.microsoft.com/office/drawing/2014/main" id="{7E1227AB-F99A-425F-9FF0-656321D2CC1E}"/>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2804E79-2E2E-4E18-BFE6-F79A9978D2EC}"/>
              </a:ext>
            </a:extLst>
          </p:cNvPr>
          <p:cNvSpPr>
            <a:spLocks noGrp="1"/>
          </p:cNvSpPr>
          <p:nvPr>
            <p:ph type="sldNum" sz="quarter" idx="12"/>
          </p:nvPr>
        </p:nvSpPr>
        <p:spPr/>
        <p:txBody>
          <a:bodyPr/>
          <a:lstStyle/>
          <a:p>
            <a:fld id="{D9255990-E8B3-4222-B83C-F842A4110F21}" type="slidenum">
              <a:rPr lang="en-US" smtClean="0"/>
              <a:t>45</a:t>
            </a:fld>
            <a:endParaRPr lang="en-US" dirty="0"/>
          </a:p>
        </p:txBody>
      </p:sp>
    </p:spTree>
    <p:extLst>
      <p:ext uri="{BB962C8B-B14F-4D97-AF65-F5344CB8AC3E}">
        <p14:creationId xmlns:p14="http://schemas.microsoft.com/office/powerpoint/2010/main" val="22079748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ls</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Command used to get listing of directories.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46</a:t>
            </a:fld>
            <a:endParaRPr lang="en-US" dirty="0"/>
          </a:p>
        </p:txBody>
      </p:sp>
      <p:pic>
        <p:nvPicPr>
          <p:cNvPr id="7" name="Picture 6" descr="Text&#10;&#10;Description automatically generated">
            <a:extLst>
              <a:ext uri="{FF2B5EF4-FFF2-40B4-BE49-F238E27FC236}">
                <a16:creationId xmlns:a16="http://schemas.microsoft.com/office/drawing/2014/main" id="{0DB64669-E7E6-21D6-8F1A-FDF71523A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731" y="2374107"/>
            <a:ext cx="7792537" cy="379147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74610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a:xfrm>
            <a:off x="838200" y="365128"/>
            <a:ext cx="10515600" cy="788920"/>
          </a:xfrm>
        </p:spPr>
        <p:txBody>
          <a:bodyPr/>
          <a:lstStyle/>
          <a:p>
            <a:r>
              <a:rPr lang="en-US" dirty="0"/>
              <a:t>Linux Commands - cd</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a:xfrm>
            <a:off x="838200" y="1163283"/>
            <a:ext cx="10515600" cy="788919"/>
          </a:xfrm>
        </p:spPr>
        <p:txBody>
          <a:bodyPr>
            <a:normAutofit lnSpcReduction="10000"/>
          </a:bodyPr>
          <a:lstStyle/>
          <a:p>
            <a:r>
              <a:rPr lang="en-US" dirty="0"/>
              <a:t>Simple command used to change the current working directory of your terminal.</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47</a:t>
            </a:fld>
            <a:endParaRPr lang="en-US" dirty="0"/>
          </a:p>
        </p:txBody>
      </p:sp>
      <p:pic>
        <p:nvPicPr>
          <p:cNvPr id="7" name="Picture 6" descr="Text&#10;&#10;Description automatically generated">
            <a:extLst>
              <a:ext uri="{FF2B5EF4-FFF2-40B4-BE49-F238E27FC236}">
                <a16:creationId xmlns:a16="http://schemas.microsoft.com/office/drawing/2014/main" id="{9D228A80-9DDD-0ED2-1CD6-6A3E4C485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131" y="1952202"/>
            <a:ext cx="7792537" cy="431445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179076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echo</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echo will display a line of text</a:t>
            </a:r>
          </a:p>
          <a:p>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48</a:t>
            </a:fld>
            <a:endParaRPr lang="en-US" dirty="0"/>
          </a:p>
        </p:txBody>
      </p:sp>
      <p:pic>
        <p:nvPicPr>
          <p:cNvPr id="7" name="Picture 6" descr="Text&#10;&#10;Description automatically generated">
            <a:extLst>
              <a:ext uri="{FF2B5EF4-FFF2-40B4-BE49-F238E27FC236}">
                <a16:creationId xmlns:a16="http://schemas.microsoft.com/office/drawing/2014/main" id="{1A3010DD-A4DD-21B6-80E3-6AC1A5CAA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731" y="2429449"/>
            <a:ext cx="7792537" cy="3143689"/>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121043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cat</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Cat is used to concatenate files and print them to standard output.</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49</a:t>
            </a:fld>
            <a:endParaRPr lang="en-US" dirty="0"/>
          </a:p>
        </p:txBody>
      </p:sp>
      <p:pic>
        <p:nvPicPr>
          <p:cNvPr id="7" name="Picture 6" descr="Text&#10;&#10;Description automatically generated">
            <a:extLst>
              <a:ext uri="{FF2B5EF4-FFF2-40B4-BE49-F238E27FC236}">
                <a16:creationId xmlns:a16="http://schemas.microsoft.com/office/drawing/2014/main" id="{57FAD8EC-B0EA-E024-F36F-DF403543C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8916" y="2284652"/>
            <a:ext cx="6754168" cy="398200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2022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8BE0-3F7A-45AD-A72B-40777729FD6A}"/>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27539F2E-3B09-4D4E-86DD-2A18C6B30102}"/>
              </a:ext>
            </a:extLst>
          </p:cNvPr>
          <p:cNvSpPr>
            <a:spLocks noGrp="1"/>
          </p:cNvSpPr>
          <p:nvPr>
            <p:ph idx="1"/>
          </p:nvPr>
        </p:nvSpPr>
        <p:spPr/>
        <p:txBody>
          <a:bodyPr>
            <a:normAutofit lnSpcReduction="10000"/>
          </a:bodyPr>
          <a:lstStyle/>
          <a:p>
            <a:r>
              <a:rPr lang="en-US" dirty="0"/>
              <a:t>Before there was Linux there was Unix</a:t>
            </a:r>
          </a:p>
          <a:p>
            <a:r>
              <a:rPr lang="en-US" dirty="0"/>
              <a:t>Before that there was Multics.</a:t>
            </a:r>
          </a:p>
          <a:p>
            <a:pPr lvl="1"/>
            <a:r>
              <a:rPr lang="en-US" dirty="0"/>
              <a:t>Multiuser operating system project developed by Bell Labs which in the end failed.</a:t>
            </a:r>
          </a:p>
          <a:p>
            <a:r>
              <a:rPr lang="en-US" dirty="0"/>
              <a:t>This led to a filesystem design in 1969 which eventually led to Unix.</a:t>
            </a:r>
          </a:p>
          <a:p>
            <a:r>
              <a:rPr lang="en-US" dirty="0"/>
              <a:t>While testing this design, it was implemented on a computer called PDP-7 in 1969.</a:t>
            </a:r>
          </a:p>
          <a:p>
            <a:r>
              <a:rPr lang="en-US" dirty="0"/>
              <a:t>In 1971, Unix was later implemented on PDP-11</a:t>
            </a:r>
          </a:p>
          <a:p>
            <a:r>
              <a:rPr lang="en-US" dirty="0"/>
              <a:t>In 1973, something that is rarely done, Unix was rewritten in C.</a:t>
            </a:r>
          </a:p>
          <a:p>
            <a:pPr lvl="1"/>
            <a:r>
              <a:rPr lang="en-US" dirty="0"/>
              <a:t>This is no simple task.</a:t>
            </a:r>
          </a:p>
          <a:p>
            <a:endParaRPr lang="en-US" dirty="0"/>
          </a:p>
          <a:p>
            <a:pPr lvl="1"/>
            <a:endParaRPr lang="en-US" dirty="0"/>
          </a:p>
        </p:txBody>
      </p:sp>
      <p:sp>
        <p:nvSpPr>
          <p:cNvPr id="4" name="Footer Placeholder 3">
            <a:extLst>
              <a:ext uri="{FF2B5EF4-FFF2-40B4-BE49-F238E27FC236}">
                <a16:creationId xmlns:a16="http://schemas.microsoft.com/office/drawing/2014/main" id="{41CC5A4F-3B91-48B1-8BB4-A63C6A0111B2}"/>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89854E8-80A4-40E1-8AFA-0159C184BA14}"/>
              </a:ext>
            </a:extLst>
          </p:cNvPr>
          <p:cNvSpPr>
            <a:spLocks noGrp="1"/>
          </p:cNvSpPr>
          <p:nvPr>
            <p:ph type="sldNum" sz="quarter" idx="12"/>
          </p:nvPr>
        </p:nvSpPr>
        <p:spPr/>
        <p:txBody>
          <a:bodyPr/>
          <a:lstStyle/>
          <a:p>
            <a:fld id="{D9255990-E8B3-4222-B83C-F842A4110F21}" type="slidenum">
              <a:rPr lang="en-US" smtClean="0"/>
              <a:t>5</a:t>
            </a:fld>
            <a:endParaRPr lang="en-US" dirty="0"/>
          </a:p>
        </p:txBody>
      </p:sp>
    </p:spTree>
    <p:extLst>
      <p:ext uri="{BB962C8B-B14F-4D97-AF65-F5344CB8AC3E}">
        <p14:creationId xmlns:p14="http://schemas.microsoft.com/office/powerpoint/2010/main" val="6447970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pPr algn="ctr"/>
            <a:r>
              <a:rPr lang="en-US" dirty="0"/>
              <a:t>tail – show the last parts of a file</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50</a:t>
            </a:fld>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4E561080-9271-E089-76BE-20173E850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861" y="1459781"/>
            <a:ext cx="9326277" cy="467097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252468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pPr algn="ctr"/>
            <a:r>
              <a:rPr lang="en-US" dirty="0"/>
              <a:t>head – show the first parts of a file</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51</a:t>
            </a:fld>
            <a:endParaRPr lang="en-US" dirty="0"/>
          </a:p>
        </p:txBody>
      </p:sp>
      <p:pic>
        <p:nvPicPr>
          <p:cNvPr id="6" name="Picture 5" descr="A screenshot of a computer&#10;&#10;Description automatically generated with medium confidence">
            <a:extLst>
              <a:ext uri="{FF2B5EF4-FFF2-40B4-BE49-F238E27FC236}">
                <a16:creationId xmlns:a16="http://schemas.microsoft.com/office/drawing/2014/main" id="{76523B5C-47ED-341D-9079-077C160EB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2861" y="1593812"/>
            <a:ext cx="9326277" cy="466790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75739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pPr algn="ctr"/>
            <a:r>
              <a:rPr lang="en-US" dirty="0"/>
              <a:t>more – scrolling through content one screenful at a time</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52</a:t>
            </a:fld>
            <a:endParaRPr lang="en-US" dirty="0"/>
          </a:p>
        </p:txBody>
      </p:sp>
      <p:pic>
        <p:nvPicPr>
          <p:cNvPr id="10" name="Picture 9" descr="Shape&#10;&#10;Description automatically generated with low confidence">
            <a:extLst>
              <a:ext uri="{FF2B5EF4-FFF2-40B4-BE49-F238E27FC236}">
                <a16:creationId xmlns:a16="http://schemas.microsoft.com/office/drawing/2014/main" id="{1A9F573A-F7E6-64E9-817F-DC55B0D0A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850" y="1690690"/>
            <a:ext cx="9258300" cy="46291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58130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less</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less is a command like more but has more features.</a:t>
            </a:r>
          </a:p>
          <a:p>
            <a:r>
              <a:rPr lang="en-US" dirty="0"/>
              <a:t>With less, the entire file is not read in the beginning, this good for large files.</a:t>
            </a:r>
          </a:p>
          <a:p>
            <a:r>
              <a:rPr lang="en-US" dirty="0"/>
              <a:t>It allows you to scroll forwards and backwards through the file, as well as jump forward and back N lines.</a:t>
            </a:r>
          </a:p>
          <a:p>
            <a:r>
              <a:rPr lang="en-US" dirty="0"/>
              <a:t>Can also scroll left and right</a:t>
            </a:r>
          </a:p>
          <a:p>
            <a:r>
              <a:rPr lang="en-US" dirty="0"/>
              <a:t>Can jump to specific line numbers as well</a:t>
            </a:r>
          </a:p>
          <a:p>
            <a:r>
              <a:rPr lang="en-US" dirty="0"/>
              <a:t>Think of less as more with vim navigation added.</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53</a:t>
            </a:fld>
            <a:endParaRPr lang="en-US" dirty="0"/>
          </a:p>
        </p:txBody>
      </p:sp>
    </p:spTree>
    <p:extLst>
      <p:ext uri="{BB962C8B-B14F-4D97-AF65-F5344CB8AC3E}">
        <p14:creationId xmlns:p14="http://schemas.microsoft.com/office/powerpoint/2010/main" val="13358446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less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54</a:t>
            </a:fld>
            <a:endParaRPr lang="en-US" dirty="0"/>
          </a:p>
        </p:txBody>
      </p:sp>
      <p:pic>
        <p:nvPicPr>
          <p:cNvPr id="7" name="Picture 6" descr="A screenshot of a computer&#10;&#10;Description automatically generated with medium confidence">
            <a:extLst>
              <a:ext uri="{FF2B5EF4-FFF2-40B4-BE49-F238E27FC236}">
                <a16:creationId xmlns:a16="http://schemas.microsoft.com/office/drawing/2014/main" id="{90D4E58E-463A-536D-7D11-023B9B2CA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212" y="1736727"/>
            <a:ext cx="7267575" cy="461962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408939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source</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55</a:t>
            </a:fld>
            <a:endParaRPr lang="en-US" dirty="0"/>
          </a:p>
        </p:txBody>
      </p:sp>
      <p:pic>
        <p:nvPicPr>
          <p:cNvPr id="9" name="Content Placeholder 8" descr="Text&#10;&#10;Description automatically generated">
            <a:extLst>
              <a:ext uri="{FF2B5EF4-FFF2-40B4-BE49-F238E27FC236}">
                <a16:creationId xmlns:a16="http://schemas.microsoft.com/office/drawing/2014/main" id="{14DCFB1F-9104-33B3-57F2-418AD108C8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532" y="1690690"/>
            <a:ext cx="6828936" cy="4351338"/>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547189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export</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56</a:t>
            </a:fld>
            <a:endParaRPr lang="en-US" dirty="0"/>
          </a:p>
        </p:txBody>
      </p:sp>
      <p:pic>
        <p:nvPicPr>
          <p:cNvPr id="9" name="Content Placeholder 8" descr="Text&#10;&#10;Description automatically generated">
            <a:extLst>
              <a:ext uri="{FF2B5EF4-FFF2-40B4-BE49-F238E27FC236}">
                <a16:creationId xmlns:a16="http://schemas.microsoft.com/office/drawing/2014/main" id="{575752A2-4C59-192D-5D41-0E7ED0F4BBE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532" y="1825625"/>
            <a:ext cx="6828936" cy="4351338"/>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36423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mkdir</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57</a:t>
            </a:fld>
            <a:endParaRPr lang="en-US" dirty="0"/>
          </a:p>
        </p:txBody>
      </p:sp>
      <p:pic>
        <p:nvPicPr>
          <p:cNvPr id="9" name="Content Placeholder 8" descr="Text&#10;&#10;Description automatically generated">
            <a:extLst>
              <a:ext uri="{FF2B5EF4-FFF2-40B4-BE49-F238E27FC236}">
                <a16:creationId xmlns:a16="http://schemas.microsoft.com/office/drawing/2014/main" id="{7DDC29F2-9280-6FCA-52B6-23DE39E6FB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1532" y="1690690"/>
            <a:ext cx="6828936" cy="4351338"/>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9857958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touch</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58</a:t>
            </a:fld>
            <a:endParaRPr lang="en-US" dirty="0"/>
          </a:p>
        </p:txBody>
      </p:sp>
      <p:pic>
        <p:nvPicPr>
          <p:cNvPr id="9" name="Content Placeholder 8" descr="Text&#10;&#10;Description automatically generated">
            <a:extLst>
              <a:ext uri="{FF2B5EF4-FFF2-40B4-BE49-F238E27FC236}">
                <a16:creationId xmlns:a16="http://schemas.microsoft.com/office/drawing/2014/main" id="{863D5FD9-B80F-38A4-51FC-84BE32CBC2D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8714" y="1690690"/>
            <a:ext cx="7894571" cy="4351338"/>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65971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rm</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Used to remove files.</a:t>
            </a:r>
          </a:p>
          <a:p>
            <a:r>
              <a:rPr lang="en-US" dirty="0"/>
              <a:t>Can be used to remove directories as well with the –r command.</a:t>
            </a:r>
          </a:p>
          <a:p>
            <a:pPr lvl="1"/>
            <a:r>
              <a:rPr lang="en-US" dirty="0"/>
              <a:t>Or use rmdir but this only works on empty directories.</a:t>
            </a:r>
          </a:p>
          <a:p>
            <a:pPr lvl="1"/>
            <a:r>
              <a:rPr lang="en-US" dirty="0"/>
              <a:t>rm –d will remove empty directories too.</a:t>
            </a:r>
          </a:p>
          <a:p>
            <a:r>
              <a:rPr lang="en-US" dirty="0"/>
              <a:t>Command is destructive and result cannot be undone.</a:t>
            </a:r>
          </a:p>
          <a:p>
            <a:pPr lvl="1"/>
            <a:r>
              <a:rPr lang="en-US" dirty="0"/>
              <a:t>At least not easily, you could grep the low-level block device looking for fragments of the file.</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59</a:t>
            </a:fld>
            <a:endParaRPr lang="en-US" dirty="0"/>
          </a:p>
        </p:txBody>
      </p:sp>
    </p:spTree>
    <p:extLst>
      <p:ext uri="{BB962C8B-B14F-4D97-AF65-F5344CB8AC3E}">
        <p14:creationId xmlns:p14="http://schemas.microsoft.com/office/powerpoint/2010/main" val="1092162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8BE0-3F7A-45AD-A72B-40777729FD6A}"/>
              </a:ext>
            </a:extLst>
          </p:cNvPr>
          <p:cNvSpPr>
            <a:spLocks noGrp="1"/>
          </p:cNvSpPr>
          <p:nvPr>
            <p:ph type="title"/>
          </p:nvPr>
        </p:nvSpPr>
        <p:spPr>
          <a:xfrm>
            <a:off x="648930" y="629267"/>
            <a:ext cx="5127031" cy="1676603"/>
          </a:xfrm>
        </p:spPr>
        <p:txBody>
          <a:bodyPr>
            <a:normAutofit/>
          </a:bodyPr>
          <a:lstStyle/>
          <a:p>
            <a:r>
              <a:rPr lang="en-US" dirty="0"/>
              <a:t>History – PDP-7</a:t>
            </a:r>
          </a:p>
        </p:txBody>
      </p:sp>
      <p:sp>
        <p:nvSpPr>
          <p:cNvPr id="3" name="Content Placeholder 2">
            <a:extLst>
              <a:ext uri="{FF2B5EF4-FFF2-40B4-BE49-F238E27FC236}">
                <a16:creationId xmlns:a16="http://schemas.microsoft.com/office/drawing/2014/main" id="{27539F2E-3B09-4D4E-86DD-2A18C6B30102}"/>
              </a:ext>
            </a:extLst>
          </p:cNvPr>
          <p:cNvSpPr>
            <a:spLocks noGrp="1"/>
          </p:cNvSpPr>
          <p:nvPr>
            <p:ph idx="1"/>
          </p:nvPr>
        </p:nvSpPr>
        <p:spPr>
          <a:xfrm>
            <a:off x="648931" y="2438401"/>
            <a:ext cx="5127029" cy="3785419"/>
          </a:xfrm>
        </p:spPr>
        <p:txBody>
          <a:bodyPr>
            <a:normAutofit/>
          </a:bodyPr>
          <a:lstStyle/>
          <a:p>
            <a:endParaRPr lang="en-US" sz="2000" dirty="0"/>
          </a:p>
          <a:p>
            <a:pPr lvl="1"/>
            <a:endParaRPr lang="en-US" sz="2000" dirty="0"/>
          </a:p>
        </p:txBody>
      </p:sp>
      <p:sp>
        <p:nvSpPr>
          <p:cNvPr id="4" name="Footer Placeholder 3">
            <a:extLst>
              <a:ext uri="{FF2B5EF4-FFF2-40B4-BE49-F238E27FC236}">
                <a16:creationId xmlns:a16="http://schemas.microsoft.com/office/drawing/2014/main" id="{41CC5A4F-3B91-48B1-8BB4-A63C6A0111B2}"/>
              </a:ext>
            </a:extLst>
          </p:cNvPr>
          <p:cNvSpPr>
            <a:spLocks noGrp="1"/>
          </p:cNvSpPr>
          <p:nvPr>
            <p:ph type="ftr" sz="quarter" idx="11"/>
          </p:nvPr>
        </p:nvSpPr>
        <p:spPr>
          <a:xfrm>
            <a:off x="648930" y="6356351"/>
            <a:ext cx="5127031" cy="365125"/>
          </a:xfrm>
        </p:spPr>
        <p:txBody>
          <a:bodyPr>
            <a:normAutofit/>
          </a:bodyPr>
          <a:lstStyle/>
          <a:p>
            <a:pPr algn="l">
              <a:spcAft>
                <a:spcPts val="600"/>
              </a:spcAft>
            </a:pPr>
            <a:r>
              <a:rPr lang="en-US" dirty="0"/>
              <a:t>© Anthony J Souza</a:t>
            </a:r>
          </a:p>
        </p:txBody>
      </p:sp>
      <p:pic>
        <p:nvPicPr>
          <p:cNvPr id="7" name="Picture 6" descr="A close up of a computer&#10;&#10;Description automatically generated">
            <a:extLst>
              <a:ext uri="{FF2B5EF4-FFF2-40B4-BE49-F238E27FC236}">
                <a16:creationId xmlns:a16="http://schemas.microsoft.com/office/drawing/2014/main" id="{D2F6AF70-E67D-48B3-9B70-719A7F18E6A2}"/>
              </a:ext>
            </a:extLst>
          </p:cNvPr>
          <p:cNvPicPr>
            <a:picLocks noChangeAspect="1"/>
          </p:cNvPicPr>
          <p:nvPr/>
        </p:nvPicPr>
        <p:blipFill rotWithShape="1">
          <a:blip r:embed="rId2">
            <a:extLst>
              <a:ext uri="{28A0092B-C50C-407E-A947-70E740481C1C}">
                <a14:useLocalDpi xmlns:a14="http://schemas.microsoft.com/office/drawing/2010/main" val="0"/>
              </a:ext>
            </a:extLst>
          </a:blip>
          <a:srcRect b="7269"/>
          <a:stretch/>
        </p:blipFill>
        <p:spPr>
          <a:xfrm>
            <a:off x="6090613" y="10"/>
            <a:ext cx="6101387" cy="6857991"/>
          </a:xfrm>
          <a:prstGeom prst="rect">
            <a:avLst/>
          </a:prstGeom>
          <a:effectLst/>
        </p:spPr>
      </p:pic>
      <p:sp>
        <p:nvSpPr>
          <p:cNvPr id="5" name="Slide Number Placeholder 4">
            <a:extLst>
              <a:ext uri="{FF2B5EF4-FFF2-40B4-BE49-F238E27FC236}">
                <a16:creationId xmlns:a16="http://schemas.microsoft.com/office/drawing/2014/main" id="{589854E8-80A4-40E1-8AFA-0159C184BA14}"/>
              </a:ext>
            </a:extLst>
          </p:cNvPr>
          <p:cNvSpPr>
            <a:spLocks noGrp="1"/>
          </p:cNvSpPr>
          <p:nvPr>
            <p:ph type="sldNum" sz="quarter" idx="12"/>
          </p:nvPr>
        </p:nvSpPr>
        <p:spPr>
          <a:xfrm>
            <a:off x="10853928" y="6356351"/>
            <a:ext cx="685800" cy="365125"/>
          </a:xfrm>
        </p:spPr>
        <p:txBody>
          <a:bodyPr>
            <a:normAutofit/>
          </a:bodyPr>
          <a:lstStyle/>
          <a:p>
            <a:pPr algn="l">
              <a:spcAft>
                <a:spcPts val="600"/>
              </a:spcAft>
            </a:pPr>
            <a:fld id="{D9255990-E8B3-4222-B83C-F842A4110F21}" type="slidenum">
              <a:rPr lang="en-US">
                <a:solidFill>
                  <a:srgbClr val="FFFFFF"/>
                </a:solidFill>
              </a:rPr>
              <a:pPr algn="l">
                <a:spcAft>
                  <a:spcPts val="600"/>
                </a:spcAft>
              </a:pPr>
              <a:t>6</a:t>
            </a:fld>
            <a:endParaRPr lang="en-US" dirty="0">
              <a:solidFill>
                <a:srgbClr val="FFFFFF"/>
              </a:solidFill>
            </a:endParaRPr>
          </a:p>
        </p:txBody>
      </p:sp>
    </p:spTree>
    <p:extLst>
      <p:ext uri="{BB962C8B-B14F-4D97-AF65-F5344CB8AC3E}">
        <p14:creationId xmlns:p14="http://schemas.microsoft.com/office/powerpoint/2010/main" val="22959699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cp</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cp command is used to copy files and directories.</a:t>
            </a:r>
          </a:p>
          <a:p>
            <a:r>
              <a:rPr lang="en-US" dirty="0"/>
              <a:t>If you want to copy directories, then the –r command is needed.</a:t>
            </a:r>
          </a:p>
          <a:p>
            <a:r>
              <a:rPr lang="en-US" dirty="0"/>
              <a:t>If you want permissions to be preserved the –a command is needed.</a:t>
            </a:r>
          </a:p>
          <a:p>
            <a:r>
              <a:rPr lang="en-US" dirty="0"/>
              <a:t>If you want to copy attributes of a file only BUT not its contents you can use the --attributes-only option</a:t>
            </a:r>
          </a:p>
          <a:p>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60</a:t>
            </a:fld>
            <a:endParaRPr lang="en-US" dirty="0"/>
          </a:p>
        </p:txBody>
      </p:sp>
    </p:spTree>
    <p:extLst>
      <p:ext uri="{BB962C8B-B14F-4D97-AF65-F5344CB8AC3E}">
        <p14:creationId xmlns:p14="http://schemas.microsoft.com/office/powerpoint/2010/main" val="7343791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mv</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mv is a command to move files and directories.</a:t>
            </a:r>
          </a:p>
          <a:p>
            <a:r>
              <a:rPr lang="en-US" dirty="0"/>
              <a:t>No special option is needed to move directories.</a:t>
            </a:r>
          </a:p>
          <a:p>
            <a:r>
              <a:rPr lang="en-US" dirty="0"/>
              <a:t>If you want mv to not overwrite an existing file, then use the –n option</a:t>
            </a:r>
          </a:p>
          <a:p>
            <a:r>
              <a:rPr lang="en-US" dirty="0"/>
              <a:t>mv is also used to rename files as well.</a:t>
            </a:r>
          </a:p>
          <a:p>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61</a:t>
            </a:fld>
            <a:endParaRPr lang="en-US" dirty="0"/>
          </a:p>
        </p:txBody>
      </p:sp>
    </p:spTree>
    <p:extLst>
      <p:ext uri="{BB962C8B-B14F-4D97-AF65-F5344CB8AC3E}">
        <p14:creationId xmlns:p14="http://schemas.microsoft.com/office/powerpoint/2010/main" val="18729404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chmod</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a:xfrm>
            <a:off x="838200" y="1816100"/>
            <a:ext cx="10515600" cy="4351339"/>
          </a:xfrm>
        </p:spPr>
        <p:txBody>
          <a:bodyPr>
            <a:normAutofit fontScale="92500" lnSpcReduction="20000"/>
          </a:bodyPr>
          <a:lstStyle/>
          <a:p>
            <a:r>
              <a:rPr lang="en-US" dirty="0"/>
              <a:t>chmod is used to change file mode bits.</a:t>
            </a:r>
          </a:p>
          <a:p>
            <a:r>
              <a:rPr lang="en-US" dirty="0"/>
              <a:t>These bits are used to determine the permissions of a file or directory.</a:t>
            </a:r>
          </a:p>
          <a:p>
            <a:r>
              <a:rPr lang="en-US" dirty="0"/>
              <a:t>Three groups of permissions</a:t>
            </a:r>
          </a:p>
          <a:p>
            <a:pPr lvl="1"/>
            <a:r>
              <a:rPr lang="en-US" dirty="0"/>
              <a:t>(u)ser – user permissions</a:t>
            </a:r>
          </a:p>
          <a:p>
            <a:pPr lvl="1"/>
            <a:r>
              <a:rPr lang="en-US" dirty="0"/>
              <a:t>(g)roup – group permissions</a:t>
            </a:r>
          </a:p>
          <a:p>
            <a:pPr lvl="1"/>
            <a:r>
              <a:rPr lang="en-US" dirty="0"/>
              <a:t>(o)ther – permissions for users not in group or the user owner of the file.</a:t>
            </a:r>
          </a:p>
          <a:p>
            <a:pPr lvl="1"/>
            <a:r>
              <a:rPr lang="en-US" dirty="0"/>
              <a:t>(a)all, used to denote ALL users.</a:t>
            </a:r>
          </a:p>
          <a:p>
            <a:r>
              <a:rPr lang="en-US" dirty="0"/>
              <a:t>Can use numbers or symbols to set permissions</a:t>
            </a:r>
          </a:p>
          <a:p>
            <a:r>
              <a:rPr lang="en-US" dirty="0"/>
              <a:t>For example:</a:t>
            </a:r>
          </a:p>
          <a:p>
            <a:pPr lvl="1"/>
            <a:r>
              <a:rPr lang="en-US" dirty="0">
                <a:latin typeface="Courier New" panose="02070309020205020404" pitchFamily="49" charset="0"/>
                <a:cs typeface="Courier New" panose="02070309020205020404" pitchFamily="49" charset="0"/>
              </a:rPr>
              <a:t>chmod 777file </a:t>
            </a:r>
            <a:r>
              <a:rPr lang="en-US" dirty="0"/>
              <a:t>would give everyone on the system read, write and execute privileges to the file.</a:t>
            </a:r>
          </a:p>
          <a:p>
            <a:pPr lvl="1"/>
            <a:r>
              <a:rPr lang="en-US" dirty="0">
                <a:latin typeface="Courier New" panose="02070309020205020404" pitchFamily="49" charset="0"/>
                <a:cs typeface="Courier New" panose="02070309020205020404" pitchFamily="49" charset="0"/>
              </a:rPr>
              <a:t>chmod a+rwx file</a:t>
            </a:r>
            <a:r>
              <a:rPr lang="en-US" dirty="0"/>
              <a:t> is the equivalent to the above.</a:t>
            </a:r>
          </a:p>
          <a:p>
            <a:pPr lvl="1"/>
            <a:r>
              <a:rPr lang="en-US" dirty="0">
                <a:latin typeface="Courier New" panose="02070309020205020404" pitchFamily="49" charset="0"/>
                <a:cs typeface="Courier New" panose="02070309020205020404" pitchFamily="49" charset="0"/>
              </a:rPr>
              <a:t>chmod a-rwx file</a:t>
            </a:r>
            <a:r>
              <a:rPr lang="en-US" dirty="0"/>
              <a:t> would remove all permissions</a:t>
            </a:r>
          </a:p>
          <a:p>
            <a:pPr lvl="1"/>
            <a:endParaRPr lang="en-US" dirty="0"/>
          </a:p>
          <a:p>
            <a:pPr marL="0" indent="0">
              <a:buNone/>
            </a:pPr>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62</a:t>
            </a:fld>
            <a:endParaRPr lang="en-US" dirty="0"/>
          </a:p>
        </p:txBody>
      </p:sp>
    </p:spTree>
    <p:extLst>
      <p:ext uri="{BB962C8B-B14F-4D97-AF65-F5344CB8AC3E}">
        <p14:creationId xmlns:p14="http://schemas.microsoft.com/office/powerpoint/2010/main" val="4194447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chmod</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63</a:t>
            </a:fld>
            <a:endParaRPr lang="en-US" dirty="0"/>
          </a:p>
        </p:txBody>
      </p:sp>
      <p:pic>
        <p:nvPicPr>
          <p:cNvPr id="9" name="Content Placeholder 8" descr="Text&#10;&#10;Description automatically generated">
            <a:extLst>
              <a:ext uri="{FF2B5EF4-FFF2-40B4-BE49-F238E27FC236}">
                <a16:creationId xmlns:a16="http://schemas.microsoft.com/office/drawing/2014/main" id="{A89AF049-2381-7A78-2CC2-88C133DF1A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8714" y="1825625"/>
            <a:ext cx="7894571" cy="4351338"/>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90925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chown</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Command use to change filer owner or group owner</a:t>
            </a:r>
          </a:p>
          <a:p>
            <a:r>
              <a:rPr lang="en-US" dirty="0"/>
              <a:t>Typical syntax is:</a:t>
            </a:r>
          </a:p>
          <a:p>
            <a:pPr lvl="1"/>
            <a:r>
              <a:rPr lang="en-US" dirty="0">
                <a:latin typeface="Courier New" panose="02070309020205020404" pitchFamily="49" charset="0"/>
                <a:cs typeface="Courier New" panose="02070309020205020404" pitchFamily="49" charset="0"/>
              </a:rPr>
              <a:t>chown userowner:groupname file</a:t>
            </a:r>
          </a:p>
          <a:p>
            <a:pPr lvl="1"/>
            <a:r>
              <a:rPr lang="en-US" dirty="0">
                <a:latin typeface="Courier New" panose="02070309020205020404" pitchFamily="49" charset="0"/>
                <a:cs typeface="Courier New" panose="02070309020205020404" pitchFamily="49" charset="0"/>
              </a:rPr>
              <a:t>chown userowner: file </a:t>
            </a:r>
            <a:r>
              <a:rPr lang="en-US" dirty="0">
                <a:cs typeface="Courier New" panose="02070309020205020404" pitchFamily="49" charset="0"/>
              </a:rPr>
              <a:t>change file owner but not group owner</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chown :groupname file </a:t>
            </a:r>
            <a:r>
              <a:rPr lang="en-US" dirty="0">
                <a:cs typeface="Courier New" panose="02070309020205020404" pitchFamily="49" charset="0"/>
              </a:rPr>
              <a:t>change group owner but not file owner</a:t>
            </a:r>
            <a:endParaRPr lang="en-US"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64</a:t>
            </a:fld>
            <a:endParaRPr lang="en-US" dirty="0"/>
          </a:p>
        </p:txBody>
      </p:sp>
    </p:spTree>
    <p:extLst>
      <p:ext uri="{BB962C8B-B14F-4D97-AF65-F5344CB8AC3E}">
        <p14:creationId xmlns:p14="http://schemas.microsoft.com/office/powerpoint/2010/main" val="3546357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chown</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65</a:t>
            </a:fld>
            <a:endParaRPr lang="en-US" dirty="0"/>
          </a:p>
        </p:txBody>
      </p:sp>
      <p:pic>
        <p:nvPicPr>
          <p:cNvPr id="9" name="Content Placeholder 8" descr="Text&#10;&#10;Description automatically generated">
            <a:extLst>
              <a:ext uri="{FF2B5EF4-FFF2-40B4-BE49-F238E27FC236}">
                <a16:creationId xmlns:a16="http://schemas.microsoft.com/office/drawing/2014/main" id="{F5ED9E90-0FFC-8C59-7F17-A2F9A84AB5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8714" y="1825625"/>
            <a:ext cx="7894571" cy="4351338"/>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93147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file</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The file command can be used to determine the file type.</a:t>
            </a:r>
          </a:p>
          <a:p>
            <a:r>
              <a:rPr lang="en-US" dirty="0"/>
              <a:t>Uses three types of test to determine file types:</a:t>
            </a:r>
          </a:p>
          <a:p>
            <a:pPr marL="914377" lvl="1" indent="-457189">
              <a:buFont typeface="+mj-lt"/>
              <a:buAutoNum type="arabicPeriod"/>
            </a:pPr>
            <a:r>
              <a:rPr lang="en-US" dirty="0"/>
              <a:t>Filesystem test</a:t>
            </a:r>
          </a:p>
          <a:p>
            <a:pPr marL="914377" lvl="1" indent="-457189">
              <a:buFont typeface="+mj-lt"/>
              <a:buAutoNum type="arabicPeriod"/>
            </a:pPr>
            <a:r>
              <a:rPr lang="en-US" dirty="0"/>
              <a:t>Magic test</a:t>
            </a:r>
          </a:p>
          <a:p>
            <a:pPr marL="914377" lvl="1" indent="-457189">
              <a:buFont typeface="+mj-lt"/>
              <a:buAutoNum type="arabicPeriod"/>
            </a:pPr>
            <a:r>
              <a:rPr lang="en-US" dirty="0"/>
              <a:t>Language test</a:t>
            </a:r>
          </a:p>
          <a:p>
            <a:r>
              <a:rPr lang="en-US" dirty="0"/>
              <a:t>Whichever test succeeds first, that type is shown</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66</a:t>
            </a:fld>
            <a:endParaRPr lang="en-US" dirty="0"/>
          </a:p>
        </p:txBody>
      </p:sp>
    </p:spTree>
    <p:extLst>
      <p:ext uri="{BB962C8B-B14F-4D97-AF65-F5344CB8AC3E}">
        <p14:creationId xmlns:p14="http://schemas.microsoft.com/office/powerpoint/2010/main" val="2974781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rsync</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lnSpcReduction="10000"/>
          </a:bodyPr>
          <a:lstStyle/>
          <a:p>
            <a:r>
              <a:rPr lang="en-US" dirty="0"/>
              <a:t>rsync is a versatile copy command. Remember cp?</a:t>
            </a:r>
          </a:p>
          <a:p>
            <a:r>
              <a:rPr lang="en-US" dirty="0"/>
              <a:t>most commonly used command for copying and synchronizing files and directories remotely as well as locally in Linux/Unix systems.</a:t>
            </a:r>
          </a:p>
          <a:p>
            <a:r>
              <a:rPr lang="en-US" dirty="0"/>
              <a:t>Very efficient file copier. Faster than scp (secure copy) because it uses the remote-update protocol which allows rsync to only copy differences between files.</a:t>
            </a:r>
          </a:p>
          <a:p>
            <a:r>
              <a:rPr lang="en-US" dirty="0"/>
              <a:t>Also supports compression and decompression while transferring files to save bandwidth.</a:t>
            </a:r>
          </a:p>
          <a:p>
            <a:r>
              <a:rPr lang="en-US" dirty="0"/>
              <a:t>Can also tell rsync which files or a collection of files to exclude from the copy process.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67</a:t>
            </a:fld>
            <a:endParaRPr lang="en-US" dirty="0"/>
          </a:p>
        </p:txBody>
      </p:sp>
    </p:spTree>
    <p:extLst>
      <p:ext uri="{BB962C8B-B14F-4D97-AF65-F5344CB8AC3E}">
        <p14:creationId xmlns:p14="http://schemas.microsoft.com/office/powerpoint/2010/main" val="1235193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rsync</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rsync does not normally come installed on most Linux distros.	</a:t>
            </a:r>
          </a:p>
          <a:p>
            <a:pPr lvl="1"/>
            <a:r>
              <a:rPr lang="en-US" dirty="0"/>
              <a:t>Can be installed on Debian based systems with:</a:t>
            </a:r>
          </a:p>
          <a:p>
            <a:pPr lvl="2"/>
            <a:r>
              <a:rPr lang="en-US" dirty="0">
                <a:latin typeface="Courier New" panose="02070309020205020404" pitchFamily="49" charset="0"/>
                <a:cs typeface="Courier New" panose="02070309020205020404" pitchFamily="49" charset="0"/>
              </a:rPr>
              <a:t>sudo apt –y install rsync</a:t>
            </a:r>
          </a:p>
          <a:p>
            <a:r>
              <a:rPr lang="en-US" dirty="0">
                <a:cs typeface="Courier New" panose="02070309020205020404" pitchFamily="49" charset="0"/>
              </a:rPr>
              <a:t>Basic syntax of rsync is:</a:t>
            </a:r>
          </a:p>
          <a:p>
            <a:pPr lvl="1"/>
            <a:r>
              <a:rPr lang="en-US" dirty="0">
                <a:cs typeface="Courier New" panose="02070309020205020404" pitchFamily="49" charset="0"/>
              </a:rPr>
              <a:t>rsync options source destination</a:t>
            </a:r>
          </a:p>
          <a:p>
            <a:r>
              <a:rPr lang="en-US" dirty="0">
                <a:cs typeface="Courier New" panose="02070309020205020404" pitchFamily="49" charset="0"/>
              </a:rPr>
              <a:t>Copy files locally:</a:t>
            </a:r>
          </a:p>
          <a:p>
            <a:pPr lvl="1"/>
            <a:r>
              <a:rPr lang="en-US" dirty="0">
                <a:latin typeface="Courier New" panose="02070309020205020404" pitchFamily="49" charset="0"/>
                <a:cs typeface="Courier New" panose="02070309020205020404" pitchFamily="49" charset="0"/>
              </a:rPr>
              <a:t>rsync –zvh backup412.tar.gz /backups/spring2019</a:t>
            </a:r>
          </a:p>
          <a:p>
            <a:pPr lvl="2"/>
            <a:r>
              <a:rPr lang="en-US" dirty="0">
                <a:cs typeface="Courier New" panose="02070309020205020404" pitchFamily="49" charset="0"/>
              </a:rPr>
              <a:t>z is for compressing while moving (not important for local copying.)</a:t>
            </a:r>
          </a:p>
          <a:p>
            <a:pPr lvl="2"/>
            <a:r>
              <a:rPr lang="en-US" dirty="0">
                <a:cs typeface="Courier New" panose="02070309020205020404" pitchFamily="49" charset="0"/>
              </a:rPr>
              <a:t>h is for human readable output</a:t>
            </a:r>
          </a:p>
          <a:p>
            <a:pPr lvl="2"/>
            <a:r>
              <a:rPr lang="en-US" dirty="0">
                <a:cs typeface="Courier New" panose="02070309020205020404" pitchFamily="49" charset="0"/>
              </a:rPr>
              <a:t>v is verbose mode.</a:t>
            </a:r>
          </a:p>
          <a:p>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68</a:t>
            </a:fld>
            <a:endParaRPr lang="en-US" dirty="0"/>
          </a:p>
        </p:txBody>
      </p:sp>
    </p:spTree>
    <p:extLst>
      <p:ext uri="{BB962C8B-B14F-4D97-AF65-F5344CB8AC3E}">
        <p14:creationId xmlns:p14="http://schemas.microsoft.com/office/powerpoint/2010/main" val="637239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rsync</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fontScale="92500" lnSpcReduction="10000"/>
          </a:bodyPr>
          <a:lstStyle/>
          <a:p>
            <a:r>
              <a:rPr lang="en-US" dirty="0">
                <a:cs typeface="Courier New" panose="02070309020205020404" pitchFamily="49" charset="0"/>
              </a:rPr>
              <a:t>Copy or sync files locally:</a:t>
            </a:r>
          </a:p>
          <a:p>
            <a:pPr lvl="1"/>
            <a:r>
              <a:rPr lang="en-US" dirty="0">
                <a:latin typeface="Courier New" panose="02070309020205020404" pitchFamily="49" charset="0"/>
                <a:cs typeface="Courier New" panose="02070309020205020404" pitchFamily="49" charset="0"/>
              </a:rPr>
              <a:t>rsync –avzh  /repos/csc317 /backups/fall2019/csc317</a:t>
            </a:r>
          </a:p>
          <a:p>
            <a:pPr lvl="1"/>
            <a:r>
              <a:rPr lang="en-US" dirty="0">
                <a:cs typeface="Courier New" panose="02070309020205020404" pitchFamily="49" charset="0"/>
              </a:rPr>
              <a:t>The added a option will run rsync in archive mode, copying files recursively and it also preserves symbolic links, file permissions, user &amp; group ownerships and timestamps</a:t>
            </a:r>
          </a:p>
          <a:p>
            <a:pPr lvl="1"/>
            <a:r>
              <a:rPr lang="en-US" dirty="0">
                <a:cs typeface="Courier New" panose="02070309020205020404" pitchFamily="49" charset="0"/>
              </a:rPr>
              <a:t>When copying repos, files or directories that already exist in the destination path will cause rsync to only copy the changes from the source path.</a:t>
            </a:r>
          </a:p>
          <a:p>
            <a:r>
              <a:rPr lang="en-US" dirty="0">
                <a:cs typeface="Courier New" panose="02070309020205020404" pitchFamily="49" charset="0"/>
              </a:rPr>
              <a:t>Copy or sync files from local to remote</a:t>
            </a:r>
          </a:p>
          <a:p>
            <a:pPr lvl="1"/>
            <a:r>
              <a:rPr lang="en-US" dirty="0">
                <a:latin typeface="Courier New" panose="02070309020205020404" pitchFamily="49" charset="0"/>
                <a:cs typeface="Courier New" panose="02070309020205020404" pitchFamily="49" charset="0"/>
              </a:rPr>
              <a:t>rsync –avzh  /repos/csc317 </a:t>
            </a:r>
            <a:r>
              <a:rPr lang="en-US" dirty="0">
                <a:latin typeface="Courier New" panose="02070309020205020404" pitchFamily="49" charset="0"/>
                <a:cs typeface="Courier New" panose="02070309020205020404" pitchFamily="49" charset="0"/>
                <a:hlinkClick r:id="rId2"/>
              </a:rPr>
              <a:t>ubuntu@ajsouza.com:~/backups/fall2019/csc317</a:t>
            </a:r>
            <a:endParaRPr lang="en-US" dirty="0">
              <a:latin typeface="Courier New" panose="02070309020205020404" pitchFamily="49" charset="0"/>
              <a:cs typeface="Courier New" panose="02070309020205020404" pitchFamily="49" charset="0"/>
            </a:endParaRPr>
          </a:p>
          <a:p>
            <a:r>
              <a:rPr lang="en-US" dirty="0">
                <a:cs typeface="Courier New" panose="02070309020205020404" pitchFamily="49" charset="0"/>
              </a:rPr>
              <a:t>Copy or sync files from remote to local</a:t>
            </a:r>
          </a:p>
          <a:p>
            <a:pPr lvl="1"/>
            <a:r>
              <a:rPr lang="en-US" dirty="0">
                <a:latin typeface="Courier New" panose="02070309020205020404" pitchFamily="49" charset="0"/>
                <a:cs typeface="Courier New" panose="02070309020205020404" pitchFamily="49" charset="0"/>
              </a:rPr>
              <a:t>rsync –avzh </a:t>
            </a:r>
            <a:r>
              <a:rPr lang="en-US" dirty="0">
                <a:latin typeface="Courier New" panose="02070309020205020404" pitchFamily="49" charset="0"/>
                <a:cs typeface="Courier New" panose="02070309020205020404" pitchFamily="49" charset="0"/>
                <a:hlinkClick r:id="rId2"/>
              </a:rPr>
              <a:t>ubuntu@ajsouza.com:~/backups/fall2019/csc317</a:t>
            </a:r>
            <a:r>
              <a:rPr lang="en-US" dirty="0">
                <a:latin typeface="Courier New" panose="02070309020205020404" pitchFamily="49" charset="0"/>
                <a:cs typeface="Courier New" panose="02070309020205020404" pitchFamily="49" charset="0"/>
              </a:rPr>
              <a:t> /repos/csc317</a:t>
            </a:r>
          </a:p>
          <a:p>
            <a:endParaRPr lang="en-US" dirty="0">
              <a:latin typeface="Courier New" panose="02070309020205020404" pitchFamily="49" charset="0"/>
              <a:cs typeface="Courier New" panose="02070309020205020404" pitchFamily="49" charset="0"/>
            </a:endParaRPr>
          </a:p>
          <a:p>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69</a:t>
            </a:fld>
            <a:endParaRPr lang="en-US" dirty="0"/>
          </a:p>
        </p:txBody>
      </p:sp>
    </p:spTree>
    <p:extLst>
      <p:ext uri="{BB962C8B-B14F-4D97-AF65-F5344CB8AC3E}">
        <p14:creationId xmlns:p14="http://schemas.microsoft.com/office/powerpoint/2010/main" val="3987564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8BE0-3F7A-45AD-A72B-40777729FD6A}"/>
              </a:ext>
            </a:extLst>
          </p:cNvPr>
          <p:cNvSpPr>
            <a:spLocks noGrp="1"/>
          </p:cNvSpPr>
          <p:nvPr>
            <p:ph type="title"/>
          </p:nvPr>
        </p:nvSpPr>
        <p:spPr>
          <a:xfrm>
            <a:off x="648930" y="629267"/>
            <a:ext cx="5127031" cy="1676603"/>
          </a:xfrm>
        </p:spPr>
        <p:txBody>
          <a:bodyPr>
            <a:normAutofit/>
          </a:bodyPr>
          <a:lstStyle/>
          <a:p>
            <a:r>
              <a:rPr lang="en-US" dirty="0"/>
              <a:t>History – PDP-11</a:t>
            </a:r>
          </a:p>
        </p:txBody>
      </p:sp>
      <p:sp>
        <p:nvSpPr>
          <p:cNvPr id="3" name="Content Placeholder 2">
            <a:extLst>
              <a:ext uri="{FF2B5EF4-FFF2-40B4-BE49-F238E27FC236}">
                <a16:creationId xmlns:a16="http://schemas.microsoft.com/office/drawing/2014/main" id="{27539F2E-3B09-4D4E-86DD-2A18C6B30102}"/>
              </a:ext>
            </a:extLst>
          </p:cNvPr>
          <p:cNvSpPr>
            <a:spLocks noGrp="1"/>
          </p:cNvSpPr>
          <p:nvPr>
            <p:ph idx="1"/>
          </p:nvPr>
        </p:nvSpPr>
        <p:spPr>
          <a:xfrm>
            <a:off x="648931" y="2438401"/>
            <a:ext cx="5127029" cy="3785419"/>
          </a:xfrm>
        </p:spPr>
        <p:txBody>
          <a:bodyPr>
            <a:normAutofit/>
          </a:bodyPr>
          <a:lstStyle/>
          <a:p>
            <a:endParaRPr lang="en-US" sz="2000" dirty="0"/>
          </a:p>
          <a:p>
            <a:pPr lvl="1"/>
            <a:endParaRPr lang="en-US" sz="2000" dirty="0"/>
          </a:p>
        </p:txBody>
      </p:sp>
      <p:sp>
        <p:nvSpPr>
          <p:cNvPr id="4" name="Footer Placeholder 3">
            <a:extLst>
              <a:ext uri="{FF2B5EF4-FFF2-40B4-BE49-F238E27FC236}">
                <a16:creationId xmlns:a16="http://schemas.microsoft.com/office/drawing/2014/main" id="{41CC5A4F-3B91-48B1-8BB4-A63C6A0111B2}"/>
              </a:ext>
            </a:extLst>
          </p:cNvPr>
          <p:cNvSpPr>
            <a:spLocks noGrp="1"/>
          </p:cNvSpPr>
          <p:nvPr>
            <p:ph type="ftr" sz="quarter" idx="11"/>
          </p:nvPr>
        </p:nvSpPr>
        <p:spPr>
          <a:xfrm>
            <a:off x="648930" y="6356351"/>
            <a:ext cx="5127031" cy="365125"/>
          </a:xfrm>
        </p:spPr>
        <p:txBody>
          <a:bodyPr>
            <a:normAutofit/>
          </a:bodyPr>
          <a:lstStyle/>
          <a:p>
            <a:pPr algn="l">
              <a:spcAft>
                <a:spcPts val="600"/>
              </a:spcAft>
            </a:pPr>
            <a:r>
              <a:rPr lang="en-US" dirty="0"/>
              <a:t>© Anthony J Souza</a:t>
            </a:r>
          </a:p>
        </p:txBody>
      </p:sp>
      <p:pic>
        <p:nvPicPr>
          <p:cNvPr id="8" name="Picture 7" descr="A picture containing floor, indoor, wall&#10;&#10;Description automatically generated">
            <a:extLst>
              <a:ext uri="{FF2B5EF4-FFF2-40B4-BE49-F238E27FC236}">
                <a16:creationId xmlns:a16="http://schemas.microsoft.com/office/drawing/2014/main" id="{64675B7F-45D9-4E39-9BB9-77B3B0981782}"/>
              </a:ext>
            </a:extLst>
          </p:cNvPr>
          <p:cNvPicPr>
            <a:picLocks noChangeAspect="1"/>
          </p:cNvPicPr>
          <p:nvPr/>
        </p:nvPicPr>
        <p:blipFill rotWithShape="1">
          <a:blip r:embed="rId2">
            <a:extLst>
              <a:ext uri="{28A0092B-C50C-407E-A947-70E740481C1C}">
                <a14:useLocalDpi xmlns:a14="http://schemas.microsoft.com/office/drawing/2010/main" val="0"/>
              </a:ext>
            </a:extLst>
          </a:blip>
          <a:srcRect r="1421"/>
          <a:stretch/>
        </p:blipFill>
        <p:spPr>
          <a:xfrm>
            <a:off x="6090613" y="10"/>
            <a:ext cx="6101387" cy="6857991"/>
          </a:xfrm>
          <a:prstGeom prst="rect">
            <a:avLst/>
          </a:prstGeom>
          <a:effectLst/>
        </p:spPr>
      </p:pic>
      <p:sp>
        <p:nvSpPr>
          <p:cNvPr id="5" name="Slide Number Placeholder 4">
            <a:extLst>
              <a:ext uri="{FF2B5EF4-FFF2-40B4-BE49-F238E27FC236}">
                <a16:creationId xmlns:a16="http://schemas.microsoft.com/office/drawing/2014/main" id="{589854E8-80A4-40E1-8AFA-0159C184BA14}"/>
              </a:ext>
            </a:extLst>
          </p:cNvPr>
          <p:cNvSpPr>
            <a:spLocks noGrp="1"/>
          </p:cNvSpPr>
          <p:nvPr>
            <p:ph type="sldNum" sz="quarter" idx="12"/>
          </p:nvPr>
        </p:nvSpPr>
        <p:spPr>
          <a:xfrm>
            <a:off x="10853928" y="6356351"/>
            <a:ext cx="685800" cy="365125"/>
          </a:xfrm>
        </p:spPr>
        <p:txBody>
          <a:bodyPr>
            <a:normAutofit/>
          </a:bodyPr>
          <a:lstStyle/>
          <a:p>
            <a:pPr algn="l">
              <a:spcAft>
                <a:spcPts val="600"/>
              </a:spcAft>
            </a:pPr>
            <a:fld id="{D9255990-E8B3-4222-B83C-F842A4110F21}" type="slidenum">
              <a:rPr lang="en-US">
                <a:solidFill>
                  <a:srgbClr val="FFFFFF"/>
                </a:solidFill>
              </a:rPr>
              <a:pPr algn="l">
                <a:spcAft>
                  <a:spcPts val="600"/>
                </a:spcAft>
              </a:pPr>
              <a:t>7</a:t>
            </a:fld>
            <a:endParaRPr lang="en-US" dirty="0">
              <a:solidFill>
                <a:srgbClr val="FFFFFF"/>
              </a:solidFill>
            </a:endParaRPr>
          </a:p>
        </p:txBody>
      </p:sp>
    </p:spTree>
    <p:extLst>
      <p:ext uri="{BB962C8B-B14F-4D97-AF65-F5344CB8AC3E}">
        <p14:creationId xmlns:p14="http://schemas.microsoft.com/office/powerpoint/2010/main" val="32713841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sed</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sed (stream editor) is a command for performing all kinds of functions on input streams like, searching, find and replace, insertion or deletion.</a:t>
            </a:r>
          </a:p>
          <a:p>
            <a:r>
              <a:rPr lang="en-US" dirty="0"/>
              <a:t>Most commonly use for substitution or for finding text and replacing it.</a:t>
            </a:r>
          </a:p>
          <a:p>
            <a:pPr lvl="1"/>
            <a:r>
              <a:rPr lang="en-US" dirty="0"/>
              <a:t>This can be done without opening the file as well.</a:t>
            </a:r>
          </a:p>
          <a:p>
            <a:r>
              <a:rPr lang="en-US" dirty="0"/>
              <a:t>For example, let's say if our syllabus was a .txt file instead of a pdf, and we wanted to replace all text from ‘Fall 2018’ to ‘Spring 2019’</a:t>
            </a:r>
          </a:p>
          <a:p>
            <a:pPr lvl="1"/>
            <a:r>
              <a:rPr lang="en-US" dirty="0">
                <a:latin typeface="Courier New" panose="02070309020205020404" pitchFamily="49" charset="0"/>
                <a:cs typeface="Courier New" panose="02070309020205020404" pitchFamily="49" charset="0"/>
              </a:rPr>
              <a:t>sed –i ‘s/Fall 2018/Spring 2019/g’ syllabus.txt</a:t>
            </a:r>
          </a:p>
          <a:p>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70</a:t>
            </a:fld>
            <a:endParaRPr lang="en-US" dirty="0"/>
          </a:p>
        </p:txBody>
      </p:sp>
    </p:spTree>
    <p:extLst>
      <p:ext uri="{BB962C8B-B14F-4D97-AF65-F5344CB8AC3E}">
        <p14:creationId xmlns:p14="http://schemas.microsoft.com/office/powerpoint/2010/main" val="32903601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sed</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sed –i ‘s/Fall 2018/Spring 2019/g’ syllabus.txt</a:t>
            </a:r>
          </a:p>
          <a:p>
            <a:r>
              <a:rPr lang="en-US" dirty="0">
                <a:cs typeface="Courier New" panose="02070309020205020404" pitchFamily="49" charset="0"/>
              </a:rPr>
              <a:t>The  -i option will replace test in-place (change contents of syllabus.txt)</a:t>
            </a:r>
          </a:p>
          <a:p>
            <a:r>
              <a:rPr lang="en-US" dirty="0"/>
              <a:t>The ‘s/find/replace/g’ option defines what to find, what to replace with, and how many to replace.</a:t>
            </a:r>
          </a:p>
          <a:p>
            <a:pPr lvl="1"/>
            <a:r>
              <a:rPr lang="en-US" dirty="0"/>
              <a:t>If you do /1 it will replace the first 1 found, /2 will do the first  2 and so on</a:t>
            </a:r>
          </a:p>
          <a:p>
            <a:pPr lvl="1"/>
            <a:r>
              <a:rPr lang="en-US" dirty="0"/>
              <a:t>If you do /3g,  itl will all occurrences from the 3 match and on.</a:t>
            </a:r>
          </a:p>
          <a:p>
            <a:r>
              <a:rPr lang="en-US" dirty="0"/>
              <a:t>More information can be found here : </a:t>
            </a:r>
          </a:p>
          <a:p>
            <a:pPr lvl="1"/>
            <a:r>
              <a:rPr lang="en-US" dirty="0">
                <a:hlinkClick r:id="rId2"/>
              </a:rPr>
              <a:t>https://likegeeks.com/sed-linux/</a:t>
            </a:r>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71</a:t>
            </a:fld>
            <a:endParaRPr lang="en-US" dirty="0"/>
          </a:p>
        </p:txBody>
      </p:sp>
    </p:spTree>
    <p:extLst>
      <p:ext uri="{BB962C8B-B14F-4D97-AF65-F5344CB8AC3E}">
        <p14:creationId xmlns:p14="http://schemas.microsoft.com/office/powerpoint/2010/main" val="838281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awk*</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lnSpcReduction="10000"/>
          </a:bodyPr>
          <a:lstStyle/>
          <a:p>
            <a:r>
              <a:rPr lang="en-US" dirty="0"/>
              <a:t>* </a:t>
            </a:r>
            <a:r>
              <a:rPr lang="en-US" dirty="0">
                <a:sym typeface="Wingdings" panose="05000000000000000000" pitchFamily="2" charset="2"/>
              </a:rPr>
              <a:t> awk is not a command but a scripting language used for manipulating data and generating reports.</a:t>
            </a:r>
          </a:p>
          <a:p>
            <a:r>
              <a:rPr lang="en-US" dirty="0">
                <a:sym typeface="Wingdings" panose="05000000000000000000" pitchFamily="2" charset="2"/>
              </a:rPr>
              <a:t>It can used to print fields in a file using built in variables when running awk.</a:t>
            </a:r>
          </a:p>
          <a:p>
            <a:r>
              <a:rPr lang="en-US" dirty="0"/>
              <a:t>Some built-ins are:</a:t>
            </a:r>
          </a:p>
          <a:p>
            <a:pPr lvl="1"/>
            <a:r>
              <a:rPr lang="en-US" dirty="0"/>
              <a:t>$0 </a:t>
            </a:r>
            <a:r>
              <a:rPr lang="en-US" dirty="0">
                <a:sym typeface="Wingdings" panose="05000000000000000000" pitchFamily="2" charset="2"/>
              </a:rPr>
              <a:t> whole line</a:t>
            </a:r>
          </a:p>
          <a:p>
            <a:pPr lvl="1"/>
            <a:r>
              <a:rPr lang="en-US" dirty="0">
                <a:sym typeface="Wingdings" panose="05000000000000000000" pitchFamily="2" charset="2"/>
              </a:rPr>
              <a:t>$1  field 1</a:t>
            </a:r>
          </a:p>
          <a:p>
            <a:pPr lvl="1"/>
            <a:r>
              <a:rPr lang="en-US" dirty="0">
                <a:sym typeface="Wingdings" panose="05000000000000000000" pitchFamily="2" charset="2"/>
              </a:rPr>
              <a:t>$n  field n</a:t>
            </a:r>
          </a:p>
          <a:p>
            <a:pPr lvl="1"/>
            <a:r>
              <a:rPr lang="en-US" dirty="0">
                <a:sym typeface="Wingdings" panose="05000000000000000000" pitchFamily="2" charset="2"/>
              </a:rPr>
              <a:t>FIELDWIDTHS  field width</a:t>
            </a:r>
          </a:p>
          <a:p>
            <a:pPr lvl="1"/>
            <a:r>
              <a:rPr lang="en-US" dirty="0">
                <a:sym typeface="Wingdings" panose="05000000000000000000" pitchFamily="2" charset="2"/>
              </a:rPr>
              <a:t>RS specifies record separator</a:t>
            </a:r>
          </a:p>
          <a:p>
            <a:pPr lvl="1"/>
            <a:r>
              <a:rPr lang="en-US" dirty="0">
                <a:sym typeface="Wingdings" panose="05000000000000000000" pitchFamily="2" charset="2"/>
              </a:rPr>
              <a:t>FS specifies field separator.</a:t>
            </a:r>
            <a:endParaRPr lang="en-US" dirty="0"/>
          </a:p>
          <a:p>
            <a:pPr lvl="1"/>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72</a:t>
            </a:fld>
            <a:endParaRPr lang="en-US" dirty="0"/>
          </a:p>
        </p:txBody>
      </p:sp>
    </p:spTree>
    <p:extLst>
      <p:ext uri="{BB962C8B-B14F-4D97-AF65-F5344CB8AC3E}">
        <p14:creationId xmlns:p14="http://schemas.microsoft.com/office/powerpoint/2010/main" val="32459631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awk* -- Example</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For example, say we wanted to print every user and their home directory to the console. WITH pretty format.</a:t>
            </a:r>
          </a:p>
          <a:p>
            <a:r>
              <a:rPr lang="en-US" dirty="0"/>
              <a:t>We can use the following awk script to do so:</a:t>
            </a:r>
          </a:p>
          <a:p>
            <a:pPr marL="0" indent="0">
              <a:buNone/>
            </a:pPr>
            <a:r>
              <a:rPr lang="en-US" dirty="0">
                <a:latin typeface="Courier New" panose="02070309020205020404" pitchFamily="49" charset="0"/>
                <a:cs typeface="Courier New" panose="02070309020205020404" pitchFamily="49" charset="0"/>
              </a:rPr>
              <a:t>awk 'BEGIN {FS=":";printf "| %-20s | %-20s |\n", "User", "Home Path";n =1; while(n &lt; 48){printf "-";n++;};print}{printf "| %-20s | %-20s |\n", $1, $6} END{n = 1; while(n &lt; 48){printf "-";n++;}printf"\n";}' /etc/passwd </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73</a:t>
            </a:fld>
            <a:endParaRPr lang="en-US" dirty="0"/>
          </a:p>
        </p:txBody>
      </p:sp>
    </p:spTree>
    <p:extLst>
      <p:ext uri="{BB962C8B-B14F-4D97-AF65-F5344CB8AC3E}">
        <p14:creationId xmlns:p14="http://schemas.microsoft.com/office/powerpoint/2010/main" val="33907782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5"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a:xfrm>
            <a:off x="674237" y="914401"/>
            <a:ext cx="3657600" cy="2887579"/>
          </a:xfrm>
        </p:spPr>
        <p:txBody>
          <a:bodyPr vert="horz" lIns="91440" tIns="45720" rIns="91440" bIns="45720" rtlCol="0" anchor="b">
            <a:normAutofit/>
          </a:bodyPr>
          <a:lstStyle/>
          <a:p>
            <a:pPr algn="ctr"/>
            <a:r>
              <a:rPr lang="en-US" sz="4800" dirty="0">
                <a:solidFill>
                  <a:srgbClr val="FFFFFF"/>
                </a:solidFill>
              </a:rPr>
              <a:t>Linux Commands – awk* -- Example</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a:xfrm>
            <a:off x="674237" y="4170502"/>
            <a:ext cx="3657600" cy="1525597"/>
          </a:xfrm>
        </p:spPr>
        <p:txBody>
          <a:bodyPr vert="horz" lIns="91440" tIns="45720" rIns="91440" bIns="45720" rtlCol="0">
            <a:normAutofit/>
          </a:bodyPr>
          <a:lstStyle/>
          <a:p>
            <a:pPr marL="0" indent="0" algn="ctr">
              <a:buNone/>
            </a:pPr>
            <a:r>
              <a:rPr lang="en-US" sz="2000" dirty="0">
                <a:solidFill>
                  <a:srgbClr val="FFFFFF"/>
                </a:solidFill>
              </a:rPr>
              <a:t>Previous slide produces</a:t>
            </a:r>
          </a:p>
        </p:txBody>
      </p:sp>
      <p:cxnSp>
        <p:nvCxnSpPr>
          <p:cNvPr id="14" name="Straight Connector 13">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1"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a:xfrm>
            <a:off x="5153823" y="6356351"/>
            <a:ext cx="4615820" cy="365125"/>
          </a:xfrm>
        </p:spPr>
        <p:txBody>
          <a:bodyPr vert="horz" lIns="91440" tIns="45720" rIns="91440" bIns="45720" rtlCol="0" anchor="ctr">
            <a:normAutofit/>
          </a:bodyPr>
          <a:lstStyle/>
          <a:p>
            <a:pPr algn="l">
              <a:spcAft>
                <a:spcPts val="600"/>
              </a:spcAft>
            </a:pPr>
            <a:r>
              <a:rPr lang="en-US" kern="1200" dirty="0">
                <a:solidFill>
                  <a:srgbClr val="595959"/>
                </a:solidFill>
                <a:latin typeface="+mn-lt"/>
                <a:ea typeface="+mn-ea"/>
                <a:cs typeface="+mn-cs"/>
              </a:rPr>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a:xfrm>
            <a:off x="9991024" y="6356351"/>
            <a:ext cx="1362777" cy="365125"/>
          </a:xfrm>
        </p:spPr>
        <p:txBody>
          <a:bodyPr vert="horz" lIns="91440" tIns="45720" rIns="91440" bIns="45720" rtlCol="0" anchor="ctr">
            <a:normAutofit/>
          </a:bodyPr>
          <a:lstStyle/>
          <a:p>
            <a:pPr>
              <a:spcAft>
                <a:spcPts val="600"/>
              </a:spcAft>
            </a:pPr>
            <a:fld id="{D9255990-E8B3-4222-B83C-F842A4110F21}" type="slidenum">
              <a:rPr lang="en-US">
                <a:solidFill>
                  <a:srgbClr val="595959"/>
                </a:solidFill>
              </a:rPr>
              <a:pPr>
                <a:spcAft>
                  <a:spcPts val="600"/>
                </a:spcAft>
              </a:pPr>
              <a:t>74</a:t>
            </a:fld>
            <a:endParaRPr lang="en-US" dirty="0">
              <a:solidFill>
                <a:srgbClr val="595959"/>
              </a:solidFill>
            </a:endParaRPr>
          </a:p>
        </p:txBody>
      </p:sp>
      <p:pic>
        <p:nvPicPr>
          <p:cNvPr id="8" name="Picture 7" descr="A screenshot of text&#10;&#10;Description automatically generated">
            <a:extLst>
              <a:ext uri="{FF2B5EF4-FFF2-40B4-BE49-F238E27FC236}">
                <a16:creationId xmlns:a16="http://schemas.microsoft.com/office/drawing/2014/main" id="{568637A2-24D3-4458-8906-6B74A6D6D8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358" y="159347"/>
            <a:ext cx="5187759" cy="6341383"/>
          </a:xfrm>
          <a:prstGeom prst="rect">
            <a:avLst/>
          </a:prstGeom>
        </p:spPr>
      </p:pic>
    </p:spTree>
    <p:extLst>
      <p:ext uri="{BB962C8B-B14F-4D97-AF65-F5344CB8AC3E}">
        <p14:creationId xmlns:p14="http://schemas.microsoft.com/office/powerpoint/2010/main" val="25265376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a:xfrm>
            <a:off x="643469" y="623393"/>
            <a:ext cx="3363975" cy="1607060"/>
          </a:xfrm>
          <a:noFill/>
          <a:ln w="19050">
            <a:solidFill>
              <a:schemeClr val="tx1"/>
            </a:solidFill>
          </a:ln>
        </p:spPr>
        <p:txBody>
          <a:bodyPr wrap="square" anchor="ctr">
            <a:normAutofit/>
          </a:bodyPr>
          <a:lstStyle/>
          <a:p>
            <a:pPr algn="ctr"/>
            <a:r>
              <a:rPr lang="en-US" sz="2800" dirty="0"/>
              <a:t>Linux Commands – awk* -- Example</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a:xfrm>
            <a:off x="643469" y="2638045"/>
            <a:ext cx="3363975" cy="3415623"/>
          </a:xfrm>
        </p:spPr>
        <p:txBody>
          <a:bodyPr>
            <a:normAutofit/>
          </a:bodyPr>
          <a:lstStyle/>
          <a:p>
            <a:r>
              <a:rPr lang="en-US" sz="2000" dirty="0"/>
              <a:t>If retyping the previous command is tedious , but needs to be done repeatedly, you can either define it as an alias or a bash function.</a:t>
            </a:r>
          </a:p>
          <a:p>
            <a:r>
              <a:rPr lang="en-US" sz="2000" dirty="0">
                <a:cs typeface="Courier New" panose="02070309020205020404" pitchFamily="49" charset="0"/>
              </a:rPr>
              <a:t>A bash function is a better approach.</a:t>
            </a:r>
          </a:p>
          <a:p>
            <a:r>
              <a:rPr lang="en-US" sz="2000" dirty="0">
                <a:cs typeface="Courier New" panose="02070309020205020404" pitchFamily="49" charset="0"/>
              </a:rPr>
              <a:t>This can be defined in your .bashrc file</a:t>
            </a:r>
          </a:p>
        </p:txBody>
      </p:sp>
      <p:pic>
        <p:nvPicPr>
          <p:cNvPr id="7" name="Picture 6" descr="A screenshot of a cell phone&#10;&#10;Description automatically generated">
            <a:extLst>
              <a:ext uri="{FF2B5EF4-FFF2-40B4-BE49-F238E27FC236}">
                <a16:creationId xmlns:a16="http://schemas.microsoft.com/office/drawing/2014/main" id="{79F61A18-0769-49DC-8170-3F7E4230F2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1978" y="1674845"/>
            <a:ext cx="7412071" cy="3298371"/>
          </a:xfrm>
          <a:prstGeom prst="rect">
            <a:avLst/>
          </a:prstGeom>
        </p:spPr>
      </p:pic>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a:xfrm>
            <a:off x="4038600" y="6356351"/>
            <a:ext cx="4114800" cy="365125"/>
          </a:xfrm>
        </p:spPr>
        <p:txBody>
          <a:bodyPr>
            <a:normAutofit/>
          </a:bodyPr>
          <a:lstStyle/>
          <a:p>
            <a:pPr>
              <a:spcAft>
                <a:spcPts val="600"/>
              </a:spcAft>
            </a:pPr>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a:xfrm>
            <a:off x="8610600" y="6356351"/>
            <a:ext cx="2743200" cy="365125"/>
          </a:xfrm>
        </p:spPr>
        <p:txBody>
          <a:bodyPr>
            <a:normAutofit/>
          </a:bodyPr>
          <a:lstStyle/>
          <a:p>
            <a:pPr>
              <a:spcAft>
                <a:spcPts val="600"/>
              </a:spcAft>
            </a:pPr>
            <a:fld id="{D9255990-E8B3-4222-B83C-F842A4110F21}" type="slidenum">
              <a:rPr lang="en-US" smtClean="0"/>
              <a:pPr>
                <a:spcAft>
                  <a:spcPts val="600"/>
                </a:spcAft>
              </a:pPr>
              <a:t>75</a:t>
            </a:fld>
            <a:endParaRPr lang="en-US" dirty="0"/>
          </a:p>
        </p:txBody>
      </p:sp>
    </p:spTree>
    <p:extLst>
      <p:ext uri="{BB962C8B-B14F-4D97-AF65-F5344CB8AC3E}">
        <p14:creationId xmlns:p14="http://schemas.microsoft.com/office/powerpoint/2010/main" val="1235208876"/>
      </p:ext>
    </p:extLst>
  </p:cSld>
  <p:clrMapOvr>
    <a:overrideClrMapping bg1="dk1" tx1="lt1" bg2="dk2" tx2="lt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grep</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grep is a command that is used to print lines that match patterns.</a:t>
            </a:r>
          </a:p>
          <a:p>
            <a:pPr lvl="1"/>
            <a:r>
              <a:rPr lang="en-US" dirty="0"/>
              <a:t>Looking for patterns in each file.</a:t>
            </a:r>
          </a:p>
          <a:p>
            <a:pPr lvl="1"/>
            <a:r>
              <a:rPr lang="en-US" dirty="0"/>
              <a:t>“-” given as a file means search standard input</a:t>
            </a:r>
          </a:p>
          <a:p>
            <a:pPr lvl="1"/>
            <a:r>
              <a:rPr lang="en-US" dirty="0"/>
              <a:t>If no file is given the current directory is used.</a:t>
            </a:r>
          </a:p>
          <a:p>
            <a:r>
              <a:rPr lang="en-US" dirty="0"/>
              <a:t>The -i option can be used to search using patterns that are case insensitive.</a:t>
            </a:r>
          </a:p>
          <a:p>
            <a:r>
              <a:rPr lang="en-US" dirty="0"/>
              <a:t>If you want to search for words, but exclude when given words appear as substrings of other words, you can use the –w option.</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76</a:t>
            </a:fld>
            <a:endParaRPr lang="en-US" dirty="0"/>
          </a:p>
        </p:txBody>
      </p:sp>
    </p:spTree>
    <p:extLst>
      <p:ext uri="{BB962C8B-B14F-4D97-AF65-F5344CB8AC3E}">
        <p14:creationId xmlns:p14="http://schemas.microsoft.com/office/powerpoint/2010/main" val="33089970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grep</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Say if we want to find all the times a certain use has logged into our server (failed or successful)</a:t>
            </a:r>
          </a:p>
          <a:p>
            <a:pPr lvl="1"/>
            <a:r>
              <a:rPr lang="en-US" dirty="0">
                <a:latin typeface="Courier New" panose="02070309020205020404" pitchFamily="49" charset="0"/>
                <a:cs typeface="Courier New" panose="02070309020205020404" pitchFamily="49" charset="0"/>
              </a:rPr>
              <a:t>sudo grep 'asouza' /var/log/auth.log | grep "session“</a:t>
            </a:r>
          </a:p>
          <a:p>
            <a:pPr lvl="1"/>
            <a:r>
              <a:rPr lang="en-US" dirty="0">
                <a:cs typeface="Courier New" panose="02070309020205020404" pitchFamily="49" charset="0"/>
              </a:rPr>
              <a:t>The above command looks in the auth.log file for log in attempts by asouza and filters that output looking for newly created sessions.</a:t>
            </a:r>
          </a:p>
          <a:p>
            <a:r>
              <a:rPr lang="en-US" dirty="0">
                <a:cs typeface="Courier New" panose="02070309020205020404" pitchFamily="49" charset="0"/>
              </a:rPr>
              <a:t>Grep is a powerful command line tool for digging through log files looking for lines of text that are important and then can pass this output to other commands who can further process the output.</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77</a:t>
            </a:fld>
            <a:endParaRPr lang="en-US" dirty="0"/>
          </a:p>
        </p:txBody>
      </p:sp>
    </p:spTree>
    <p:extLst>
      <p:ext uri="{BB962C8B-B14F-4D97-AF65-F5344CB8AC3E}">
        <p14:creationId xmlns:p14="http://schemas.microsoft.com/office/powerpoint/2010/main" val="37449885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tr</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cs typeface="Courier New" panose="02070309020205020404" pitchFamily="49" charset="0"/>
              </a:rPr>
              <a:t>tr – a Linux command to translate or delete characters.</a:t>
            </a:r>
          </a:p>
          <a:p>
            <a:r>
              <a:rPr lang="en-US" dirty="0">
                <a:cs typeface="Courier New" panose="02070309020205020404" pitchFamily="49" charset="0"/>
              </a:rPr>
              <a:t>For example, if we wanted to convert all characters to upper case letters, we can do the following</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78</a:t>
            </a:fld>
            <a:endParaRPr lang="en-US" dirty="0"/>
          </a:p>
        </p:txBody>
      </p:sp>
      <p:pic>
        <p:nvPicPr>
          <p:cNvPr id="7" name="Picture 6" descr="Text&#10;&#10;Description automatically generated">
            <a:extLst>
              <a:ext uri="{FF2B5EF4-FFF2-40B4-BE49-F238E27FC236}">
                <a16:creationId xmlns:a16="http://schemas.microsoft.com/office/drawing/2014/main" id="{026FBF08-7734-8434-4468-AA379466D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0205" y="3222515"/>
            <a:ext cx="7811590" cy="279121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37879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cut</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a:xfrm>
            <a:off x="838200" y="1825625"/>
            <a:ext cx="10515600" cy="584200"/>
          </a:xfrm>
        </p:spPr>
        <p:txBody>
          <a:bodyPr/>
          <a:lstStyle/>
          <a:p>
            <a:r>
              <a:rPr lang="en-US" dirty="0">
                <a:cs typeface="Courier New" panose="02070309020205020404" pitchFamily="49" charset="0"/>
              </a:rPr>
              <a:t>cut – a Linux command to remove sections from each line in a  file.</a:t>
            </a:r>
          </a:p>
          <a:p>
            <a:endParaRPr lang="en-US"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79</a:t>
            </a:fld>
            <a:endParaRPr lang="en-US" dirty="0"/>
          </a:p>
        </p:txBody>
      </p:sp>
      <p:pic>
        <p:nvPicPr>
          <p:cNvPr id="9" name="Picture 8" descr="Text&#10;&#10;Description automatically generated">
            <a:extLst>
              <a:ext uri="{FF2B5EF4-FFF2-40B4-BE49-F238E27FC236}">
                <a16:creationId xmlns:a16="http://schemas.microsoft.com/office/drawing/2014/main" id="{090EC6A2-1E54-9789-3E4E-7D0EB1873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9731" y="2409825"/>
            <a:ext cx="7792537" cy="379147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37252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8BE0-3F7A-45AD-A72B-40777729FD6A}"/>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27539F2E-3B09-4D4E-86DD-2A18C6B30102}"/>
              </a:ext>
            </a:extLst>
          </p:cNvPr>
          <p:cNvSpPr>
            <a:spLocks noGrp="1"/>
          </p:cNvSpPr>
          <p:nvPr>
            <p:ph idx="1"/>
          </p:nvPr>
        </p:nvSpPr>
        <p:spPr/>
        <p:txBody>
          <a:bodyPr>
            <a:normAutofit/>
          </a:bodyPr>
          <a:lstStyle/>
          <a:p>
            <a:r>
              <a:rPr lang="en-US" dirty="0"/>
              <a:t>Unix, Sixth Edition was the first Unix used outside of Bell Laboratories.</a:t>
            </a:r>
          </a:p>
          <a:p>
            <a:pPr lvl="1"/>
            <a:r>
              <a:rPr lang="en-US" dirty="0"/>
              <a:t>Also known as V6</a:t>
            </a:r>
          </a:p>
          <a:p>
            <a:r>
              <a:rPr lang="en-US" dirty="0"/>
              <a:t>Given Unix’s simplistic design and the OS was distributed with source code as well led to further development at external organizations</a:t>
            </a:r>
          </a:p>
          <a:p>
            <a:r>
              <a:rPr lang="en-US" dirty="0"/>
              <a:t>Most notable is Berkeley’s Software Division (BSD).</a:t>
            </a:r>
          </a:p>
          <a:p>
            <a:r>
              <a:rPr lang="en-US" dirty="0"/>
              <a:t>Berkeley release several versions adding new and important features along the way.</a:t>
            </a:r>
          </a:p>
          <a:p>
            <a:pPr lvl="1"/>
            <a:endParaRPr lang="en-US" dirty="0"/>
          </a:p>
        </p:txBody>
      </p:sp>
      <p:sp>
        <p:nvSpPr>
          <p:cNvPr id="4" name="Footer Placeholder 3">
            <a:extLst>
              <a:ext uri="{FF2B5EF4-FFF2-40B4-BE49-F238E27FC236}">
                <a16:creationId xmlns:a16="http://schemas.microsoft.com/office/drawing/2014/main" id="{41CC5A4F-3B91-48B1-8BB4-A63C6A0111B2}"/>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89854E8-80A4-40E1-8AFA-0159C184BA14}"/>
              </a:ext>
            </a:extLst>
          </p:cNvPr>
          <p:cNvSpPr>
            <a:spLocks noGrp="1"/>
          </p:cNvSpPr>
          <p:nvPr>
            <p:ph type="sldNum" sz="quarter" idx="12"/>
          </p:nvPr>
        </p:nvSpPr>
        <p:spPr/>
        <p:txBody>
          <a:bodyPr/>
          <a:lstStyle/>
          <a:p>
            <a:fld id="{D9255990-E8B3-4222-B83C-F842A4110F21}" type="slidenum">
              <a:rPr lang="en-US" smtClean="0"/>
              <a:t>8</a:t>
            </a:fld>
            <a:endParaRPr lang="en-US" dirty="0"/>
          </a:p>
        </p:txBody>
      </p:sp>
    </p:spTree>
    <p:extLst>
      <p:ext uri="{BB962C8B-B14F-4D97-AF65-F5344CB8AC3E}">
        <p14:creationId xmlns:p14="http://schemas.microsoft.com/office/powerpoint/2010/main" val="6897415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find</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Searches for files in the file system. </a:t>
            </a:r>
          </a:p>
          <a:p>
            <a:r>
              <a:rPr lang="en-US" dirty="0"/>
              <a:t>It can search the entire file system or from a starting point you give.</a:t>
            </a:r>
          </a:p>
          <a:p>
            <a:r>
              <a:rPr lang="en-US" dirty="0"/>
              <a:t>For example if we want to find all C source files in all the csc415 repositories, we can do the following:</a:t>
            </a:r>
          </a:p>
          <a:p>
            <a:pPr lvl="1"/>
            <a:r>
              <a:rPr lang="en-US" dirty="0">
                <a:latin typeface="Courier New" panose="02070309020205020404" pitchFamily="49" charset="0"/>
                <a:cs typeface="Courier New" panose="02070309020205020404" pitchFamily="49" charset="0"/>
              </a:rPr>
              <a:t>find /cac415/repos/ -name “*.c”</a:t>
            </a:r>
          </a:p>
          <a:p>
            <a:pPr lvl="1"/>
            <a:r>
              <a:rPr lang="en-US" dirty="0">
                <a:cs typeface="Courier New" panose="02070309020205020404" pitchFamily="49" charset="0"/>
              </a:rPr>
              <a:t>*.c means match any set of characters appearing before .c, we only care if the file ends in .c</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80</a:t>
            </a:fld>
            <a:endParaRPr lang="en-US" dirty="0"/>
          </a:p>
        </p:txBody>
      </p:sp>
    </p:spTree>
    <p:extLst>
      <p:ext uri="{BB962C8B-B14F-4D97-AF65-F5344CB8AC3E}">
        <p14:creationId xmlns:p14="http://schemas.microsoft.com/office/powerpoint/2010/main" val="37579595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find</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lnSpcReduction="10000"/>
          </a:bodyPr>
          <a:lstStyle/>
          <a:p>
            <a:r>
              <a:rPr lang="en-US" dirty="0">
                <a:cs typeface="Courier New" panose="02070309020205020404" pitchFamily="49" charset="0"/>
              </a:rPr>
              <a:t>Then with the output of the find command we can do other commands</a:t>
            </a:r>
          </a:p>
          <a:p>
            <a:pPr lvl="1"/>
            <a:r>
              <a:rPr lang="en-US" dirty="0">
                <a:latin typeface="Courier New" panose="02070309020205020404" pitchFamily="49" charset="0"/>
                <a:cs typeface="Courier New" panose="02070309020205020404" pitchFamily="49" charset="0"/>
              </a:rPr>
              <a:t>find /cac415/repos/ -name “*.c” | xargs –I{} cp {} /csc415/visualinspect/</a:t>
            </a:r>
          </a:p>
          <a:p>
            <a:r>
              <a:rPr lang="en-US" dirty="0">
                <a:cs typeface="Courier New" panose="02070309020205020404" pitchFamily="49" charset="0"/>
              </a:rPr>
              <a:t>xargs will be discussed next but it allows us to execute commands with an output from another command.</a:t>
            </a:r>
          </a:p>
          <a:p>
            <a:r>
              <a:rPr lang="en-US" dirty="0">
                <a:cs typeface="Courier New" panose="02070309020205020404" pitchFamily="49" charset="0"/>
              </a:rPr>
              <a:t>The –I{} is used because xargs puts the string only at the end of the command but for our cp command we want it second to last.</a:t>
            </a:r>
          </a:p>
          <a:p>
            <a:r>
              <a:rPr lang="en-US" dirty="0">
                <a:cs typeface="Courier New" panose="02070309020205020404" pitchFamily="49" charset="0"/>
              </a:rPr>
              <a:t>{} we be a replacement string and the list of files from find we put the first argument of cp and not the second, which is the default behavior of xargs.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81</a:t>
            </a:fld>
            <a:endParaRPr lang="en-US" dirty="0"/>
          </a:p>
        </p:txBody>
      </p:sp>
    </p:spTree>
    <p:extLst>
      <p:ext uri="{BB962C8B-B14F-4D97-AF65-F5344CB8AC3E}">
        <p14:creationId xmlns:p14="http://schemas.microsoft.com/office/powerpoint/2010/main" val="23425874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xargs</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xargs is a command which can be used to build and execute commands from standard input</a:t>
            </a:r>
          </a:p>
          <a:p>
            <a:r>
              <a:rPr lang="en-US" dirty="0"/>
              <a:t>some commands accept arguments, this is where xargs  can be useful.</a:t>
            </a:r>
          </a:p>
          <a:p>
            <a:r>
              <a:rPr lang="en-US" dirty="0"/>
              <a:t>For example, say if we want to remove certain files that were found using the find Linux command.</a:t>
            </a:r>
          </a:p>
          <a:p>
            <a:r>
              <a:rPr lang="en-US" dirty="0"/>
              <a:t>We can use find to find all files that are c source files:</a:t>
            </a:r>
          </a:p>
          <a:p>
            <a:pPr lvl="1"/>
            <a:r>
              <a:rPr lang="en-US" dirty="0">
                <a:latin typeface="Courier New" panose="02070309020205020404" pitchFamily="49" charset="0"/>
                <a:cs typeface="Courier New" panose="02070309020205020404" pitchFamily="49" charset="0"/>
              </a:rPr>
              <a:t>find . –name “*.c”</a:t>
            </a:r>
          </a:p>
          <a:p>
            <a:pPr lvl="1"/>
            <a:r>
              <a:rPr lang="en-US" dirty="0">
                <a:cs typeface="Courier New" panose="02070309020205020404" pitchFamily="49" charset="0"/>
              </a:rPr>
              <a:t>The output of the above command will be all files ending in .c</a:t>
            </a:r>
          </a:p>
          <a:p>
            <a:pPr lvl="1"/>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82</a:t>
            </a:fld>
            <a:endParaRPr lang="en-US" dirty="0"/>
          </a:p>
        </p:txBody>
      </p:sp>
    </p:spTree>
    <p:extLst>
      <p:ext uri="{BB962C8B-B14F-4D97-AF65-F5344CB8AC3E}">
        <p14:creationId xmlns:p14="http://schemas.microsoft.com/office/powerpoint/2010/main" val="26543375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xargs</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cs typeface="Courier New" panose="02070309020205020404" pitchFamily="49" charset="0"/>
              </a:rPr>
              <a:t>Now if we want to remove all these files, we can send this output to xargs which then can execute rm on each file in the output.</a:t>
            </a:r>
          </a:p>
          <a:p>
            <a:pPr lvl="1"/>
            <a:r>
              <a:rPr lang="en-US" dirty="0">
                <a:latin typeface="Courier New" panose="02070309020205020404" pitchFamily="49" charset="0"/>
                <a:cs typeface="Courier New" panose="02070309020205020404" pitchFamily="49" charset="0"/>
              </a:rPr>
              <a:t>find . –name “*.c” | xargs –p rm -rf</a:t>
            </a:r>
          </a:p>
          <a:p>
            <a:pPr lvl="1"/>
            <a:r>
              <a:rPr lang="en-US" dirty="0">
                <a:cs typeface="Courier New" panose="02070309020205020404" pitchFamily="49" charset="0"/>
              </a:rPr>
              <a:t>The output of find will be piped to xargs, then for all the files in the output, xargs will execute rm –rf on the files.</a:t>
            </a:r>
          </a:p>
          <a:p>
            <a:pPr lvl="1"/>
            <a:r>
              <a:rPr lang="en-US" dirty="0">
                <a:cs typeface="Courier New" panose="02070309020205020404" pitchFamily="49" charset="0"/>
              </a:rPr>
              <a:t>The –p option will make xargs interactive asking if you want to execute the command.</a:t>
            </a:r>
          </a:p>
          <a:p>
            <a:r>
              <a:rPr lang="en-US" dirty="0">
                <a:cs typeface="Courier New" panose="02070309020205020404" pitchFamily="49" charset="0"/>
              </a:rPr>
              <a:t>Say we want to find all C or C++ source files that use the pthread library:</a:t>
            </a:r>
          </a:p>
          <a:p>
            <a:pPr lvl="1"/>
            <a:r>
              <a:rPr lang="en-US" dirty="0">
                <a:latin typeface="Courier New" panose="02070309020205020404" pitchFamily="49" charset="0"/>
                <a:cs typeface="Courier New" panose="02070309020205020404" pitchFamily="49" charset="0"/>
              </a:rPr>
              <a:t>find . -name "*.c*" | xargs grep 'pthread.h'</a:t>
            </a:r>
          </a:p>
          <a:p>
            <a:pPr lvl="1"/>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83</a:t>
            </a:fld>
            <a:endParaRPr lang="en-US" dirty="0"/>
          </a:p>
        </p:txBody>
      </p:sp>
    </p:spTree>
    <p:extLst>
      <p:ext uri="{BB962C8B-B14F-4D97-AF65-F5344CB8AC3E}">
        <p14:creationId xmlns:p14="http://schemas.microsoft.com/office/powerpoint/2010/main" val="11212863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2257994-BD97-4691-8B89-198A6D2BAB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a:xfrm>
            <a:off x="1600200" y="4269281"/>
            <a:ext cx="8991600" cy="1264763"/>
          </a:xfrm>
          <a:solidFill>
            <a:srgbClr val="FFFFFF"/>
          </a:solidFill>
          <a:ln w="38100">
            <a:solidFill>
              <a:srgbClr val="404040"/>
            </a:solidFill>
            <a:miter lim="800000"/>
          </a:ln>
        </p:spPr>
        <p:txBody>
          <a:bodyPr vert="horz" lIns="91440" tIns="45720" rIns="91440" bIns="45720" rtlCol="0" anchor="ctr">
            <a:normAutofit/>
          </a:bodyPr>
          <a:lstStyle/>
          <a:p>
            <a:pPr algn="ctr"/>
            <a:r>
              <a:rPr lang="en-US" sz="4000" dirty="0">
                <a:solidFill>
                  <a:srgbClr val="404040"/>
                </a:solidFill>
              </a:rPr>
              <a:t>Linux Commands – xargs – sample output</a:t>
            </a:r>
          </a:p>
        </p:txBody>
      </p:sp>
      <p:pic>
        <p:nvPicPr>
          <p:cNvPr id="9" name="Picture 8" descr="A screenshot of a computer&#10;&#10;Description automatically generated">
            <a:extLst>
              <a:ext uri="{FF2B5EF4-FFF2-40B4-BE49-F238E27FC236}">
                <a16:creationId xmlns:a16="http://schemas.microsoft.com/office/drawing/2014/main" id="{4A18973C-AF29-45FD-884A-B73609179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018" y="181419"/>
            <a:ext cx="6765383" cy="3687133"/>
          </a:xfrm>
          <a:prstGeom prst="rect">
            <a:avLst/>
          </a:prstGeom>
        </p:spPr>
      </p:pic>
      <p:pic>
        <p:nvPicPr>
          <p:cNvPr id="7" name="Content Placeholder 6" descr="A close up of text on a white surface&#10;&#10;Description automatically generated">
            <a:extLst>
              <a:ext uri="{FF2B5EF4-FFF2-40B4-BE49-F238E27FC236}">
                <a16:creationId xmlns:a16="http://schemas.microsoft.com/office/drawing/2014/main" id="{97064DC3-0BAE-49D8-B658-49FF8BA990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75613" y="1618201"/>
            <a:ext cx="5316388" cy="1501879"/>
          </a:xfrm>
          <a:prstGeom prst="rect">
            <a:avLst/>
          </a:prstGeom>
        </p:spPr>
      </p:pic>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a:xfrm>
            <a:off x="4038600" y="6356351"/>
            <a:ext cx="4114800" cy="365125"/>
          </a:xfrm>
        </p:spPr>
        <p:txBody>
          <a:bodyPr vert="horz" lIns="91440" tIns="45720" rIns="91440" bIns="45720" rtlCol="0" anchor="ctr">
            <a:normAutofit/>
          </a:bodyPr>
          <a:lstStyle/>
          <a:p>
            <a:pPr>
              <a:spcAft>
                <a:spcPts val="600"/>
              </a:spcAft>
            </a:pPr>
            <a:r>
              <a:rPr lang="en-US" kern="1200" dirty="0">
                <a:solidFill>
                  <a:prstClr val="white">
                    <a:tint val="75000"/>
                    <a:alpha val="80000"/>
                  </a:prstClr>
                </a:solidFill>
                <a:latin typeface="+mn-lt"/>
                <a:ea typeface="+mn-ea"/>
                <a:cs typeface="+mn-cs"/>
              </a:rPr>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a:xfrm>
            <a:off x="8610600" y="6356351"/>
            <a:ext cx="2743200" cy="365125"/>
          </a:xfrm>
        </p:spPr>
        <p:txBody>
          <a:bodyPr vert="horz" lIns="91440" tIns="45720" rIns="91440" bIns="45720" rtlCol="0" anchor="ctr">
            <a:normAutofit/>
          </a:bodyPr>
          <a:lstStyle/>
          <a:p>
            <a:pPr>
              <a:spcAft>
                <a:spcPts val="600"/>
              </a:spcAft>
            </a:pPr>
            <a:fld id="{D9255990-E8B3-4222-B83C-F842A4110F21}" type="slidenum">
              <a:rPr lang="en-US">
                <a:solidFill>
                  <a:prstClr val="white">
                    <a:tint val="75000"/>
                    <a:alpha val="80000"/>
                  </a:prstClr>
                </a:solidFill>
              </a:rPr>
              <a:pPr>
                <a:spcAft>
                  <a:spcPts val="600"/>
                </a:spcAft>
              </a:pPr>
              <a:t>84</a:t>
            </a:fld>
            <a:endParaRPr lang="en-US" dirty="0">
              <a:solidFill>
                <a:prstClr val="white">
                  <a:tint val="75000"/>
                  <a:alpha val="80000"/>
                </a:prstClr>
              </a:solidFill>
            </a:endParaRPr>
          </a:p>
        </p:txBody>
      </p:sp>
    </p:spTree>
    <p:extLst>
      <p:ext uri="{BB962C8B-B14F-4D97-AF65-F5344CB8AC3E}">
        <p14:creationId xmlns:p14="http://schemas.microsoft.com/office/powerpoint/2010/main" val="896383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adduser</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Used to add a user to your Linux OS</a:t>
            </a:r>
          </a:p>
          <a:p>
            <a:r>
              <a:rPr lang="en-US" dirty="0"/>
              <a:t>Do not confuse with useradd which is a low-level utility and adduser should be used instead</a:t>
            </a:r>
          </a:p>
          <a:p>
            <a:r>
              <a:rPr lang="en-US" dirty="0"/>
              <a:t>adduser will create a home directory from the /etc/skel directory.</a:t>
            </a:r>
          </a:p>
          <a:p>
            <a:pPr lvl="1"/>
            <a:r>
              <a:rPr lang="en-US" dirty="0"/>
              <a:t>If you wanted a specific type of file structure for your users, you would change this.</a:t>
            </a:r>
          </a:p>
          <a:p>
            <a:r>
              <a:rPr lang="en-US" dirty="0"/>
              <a:t>You can add users to groups with the –G option</a:t>
            </a:r>
          </a:p>
          <a:p>
            <a:r>
              <a:rPr lang="en-US" dirty="0"/>
              <a:t>A command called addgroup can be used to add user groups.</a:t>
            </a:r>
          </a:p>
          <a:p>
            <a:r>
              <a:rPr lang="en-US" dirty="0"/>
              <a:t>How users are added is defined in /etc/adduser.conf</a:t>
            </a:r>
          </a:p>
          <a:p>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85</a:t>
            </a:fld>
            <a:endParaRPr lang="en-US" dirty="0"/>
          </a:p>
        </p:txBody>
      </p:sp>
    </p:spTree>
    <p:extLst>
      <p:ext uri="{BB962C8B-B14F-4D97-AF65-F5344CB8AC3E}">
        <p14:creationId xmlns:p14="http://schemas.microsoft.com/office/powerpoint/2010/main" val="1226349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deluser</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Used to delete a user to your Linux OS</a:t>
            </a:r>
          </a:p>
          <a:p>
            <a:r>
              <a:rPr lang="en-US" dirty="0"/>
              <a:t>Do not confuse with userdel which is a low-level utility and deluser should be used instead</a:t>
            </a:r>
          </a:p>
          <a:p>
            <a:r>
              <a:rPr lang="en-US" dirty="0"/>
              <a:t>When removing users you can specific if their home directories can be deleted as well.</a:t>
            </a:r>
          </a:p>
          <a:p>
            <a:r>
              <a:rPr lang="en-US" dirty="0"/>
              <a:t>A command called delgroup can be used to add user groups.</a:t>
            </a:r>
          </a:p>
          <a:p>
            <a:r>
              <a:rPr lang="en-US" dirty="0"/>
              <a:t>How users are removed is defined in /etc/deluser.conf</a:t>
            </a:r>
          </a:p>
          <a:p>
            <a:endParaRPr lang="en-US" dirty="0"/>
          </a:p>
          <a:p>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86</a:t>
            </a:fld>
            <a:endParaRPr lang="en-US" dirty="0"/>
          </a:p>
        </p:txBody>
      </p:sp>
    </p:spTree>
    <p:extLst>
      <p:ext uri="{BB962C8B-B14F-4D97-AF65-F5344CB8AC3E}">
        <p14:creationId xmlns:p14="http://schemas.microsoft.com/office/powerpoint/2010/main" val="16815205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uname</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Command used to print system information.</a:t>
            </a:r>
          </a:p>
          <a:p>
            <a:r>
              <a:rPr lang="en-US" dirty="0"/>
              <a:t>--all or –a command is used to print all information.</a:t>
            </a:r>
          </a:p>
          <a:p>
            <a:r>
              <a:rPr lang="en-US" dirty="0">
                <a:latin typeface="Courier New" panose="02070309020205020404" pitchFamily="49" charset="0"/>
                <a:cs typeface="Courier New" panose="02070309020205020404" pitchFamily="49" charset="0"/>
              </a:rPr>
              <a:t>uname –s </a:t>
            </a:r>
            <a:r>
              <a:rPr lang="en-US" dirty="0"/>
              <a:t>will print kernel name.</a:t>
            </a:r>
          </a:p>
          <a:p>
            <a:r>
              <a:rPr lang="en-US" dirty="0">
                <a:latin typeface="Courier New" panose="02070309020205020404" pitchFamily="49" charset="0"/>
                <a:cs typeface="Courier New" panose="02070309020205020404" pitchFamily="49" charset="0"/>
              </a:rPr>
              <a:t>uname –v </a:t>
            </a:r>
            <a:r>
              <a:rPr lang="en-US" dirty="0"/>
              <a:t>will print kernel version.</a:t>
            </a:r>
          </a:p>
          <a:p>
            <a:r>
              <a:rPr lang="en-US" dirty="0">
                <a:latin typeface="Courier New" panose="02070309020205020404" pitchFamily="49" charset="0"/>
                <a:cs typeface="Courier New" panose="02070309020205020404" pitchFamily="49" charset="0"/>
              </a:rPr>
              <a:t>uname –r </a:t>
            </a:r>
            <a:r>
              <a:rPr lang="en-US" dirty="0"/>
              <a:t>will print kernel release.</a:t>
            </a:r>
          </a:p>
          <a:p>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87</a:t>
            </a:fld>
            <a:endParaRPr lang="en-US" dirty="0"/>
          </a:p>
        </p:txBody>
      </p:sp>
    </p:spTree>
    <p:extLst>
      <p:ext uri="{BB962C8B-B14F-4D97-AF65-F5344CB8AC3E}">
        <p14:creationId xmlns:p14="http://schemas.microsoft.com/office/powerpoint/2010/main" val="24839047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service</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fontScale="92500" lnSpcReduction="20000"/>
          </a:bodyPr>
          <a:lstStyle/>
          <a:p>
            <a:r>
              <a:rPr lang="en-US" dirty="0"/>
              <a:t>service command is used to run an init script.</a:t>
            </a:r>
          </a:p>
          <a:p>
            <a:pPr lvl="1"/>
            <a:r>
              <a:rPr lang="en-US" dirty="0"/>
              <a:t>This is a script used to manage a system service.</a:t>
            </a:r>
          </a:p>
          <a:p>
            <a:r>
              <a:rPr lang="en-US" dirty="0"/>
              <a:t>More service scripts with have a name similar to or the same as the service the manage. </a:t>
            </a:r>
          </a:p>
          <a:p>
            <a:r>
              <a:rPr lang="en-US" dirty="0"/>
              <a:t>For example, NGINX, a webserver that is ran as a service.</a:t>
            </a:r>
          </a:p>
          <a:p>
            <a:r>
              <a:rPr lang="en-US" dirty="0"/>
              <a:t>Its init script has the following management options:</a:t>
            </a:r>
          </a:p>
          <a:p>
            <a:pPr lvl="1"/>
            <a:r>
              <a:rPr lang="en-US" dirty="0"/>
              <a:t>Force-reload</a:t>
            </a:r>
          </a:p>
          <a:p>
            <a:pPr lvl="1"/>
            <a:r>
              <a:rPr lang="en-US" dirty="0"/>
              <a:t>Reload</a:t>
            </a:r>
          </a:p>
          <a:p>
            <a:pPr lvl="1"/>
            <a:r>
              <a:rPr lang="en-US" dirty="0"/>
              <a:t>restarted</a:t>
            </a:r>
          </a:p>
          <a:p>
            <a:pPr lvl="1"/>
            <a:r>
              <a:rPr lang="en-US" dirty="0"/>
              <a:t>Start</a:t>
            </a:r>
          </a:p>
          <a:p>
            <a:pPr lvl="1"/>
            <a:r>
              <a:rPr lang="en-US" dirty="0"/>
              <a:t>Stop</a:t>
            </a:r>
          </a:p>
          <a:p>
            <a:pPr lvl="1"/>
            <a:r>
              <a:rPr lang="en-US" dirty="0"/>
              <a:t>status</a:t>
            </a:r>
          </a:p>
          <a:p>
            <a:pPr lvl="1"/>
            <a:endParaRPr lang="en-US" dirty="0"/>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88</a:t>
            </a:fld>
            <a:endParaRPr lang="en-US" dirty="0"/>
          </a:p>
        </p:txBody>
      </p:sp>
    </p:spTree>
    <p:extLst>
      <p:ext uri="{BB962C8B-B14F-4D97-AF65-F5344CB8AC3E}">
        <p14:creationId xmlns:p14="http://schemas.microsoft.com/office/powerpoint/2010/main" val="21112613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curl</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lnSpcReduction="10000"/>
          </a:bodyPr>
          <a:lstStyle/>
          <a:p>
            <a:r>
              <a:rPr lang="en-US" dirty="0"/>
              <a:t>curl is a command line tool to transfer data to or from a server.</a:t>
            </a:r>
          </a:p>
          <a:p>
            <a:r>
              <a:rPr lang="en-US" dirty="0"/>
              <a:t>Data transfer can be done over the following supported protocols:</a:t>
            </a:r>
          </a:p>
          <a:p>
            <a:pPr lvl="1"/>
            <a:r>
              <a:rPr lang="en-US" dirty="0"/>
              <a:t>HTTP, FTP, IMAP, POP3, SCP, SFTP, SMTP, TFTP, TELNET, LDAP or FILE</a:t>
            </a:r>
          </a:p>
          <a:p>
            <a:r>
              <a:rPr lang="en-US" dirty="0"/>
              <a:t>This tool is preferred for automation, since it is designed to work without user interaction.</a:t>
            </a:r>
          </a:p>
          <a:p>
            <a:r>
              <a:rPr lang="en-US" dirty="0"/>
              <a:t>Great way to quickly test APIs. POSTMAN is another a good option as well but requires more setup.</a:t>
            </a:r>
          </a:p>
          <a:p>
            <a:pPr lvl="1"/>
            <a:r>
              <a:rPr lang="en-US" dirty="0"/>
              <a:t>We may discuss postman later.</a:t>
            </a:r>
          </a:p>
          <a:p>
            <a:r>
              <a:rPr lang="en-US" dirty="0"/>
              <a:t>Curl is a command that is not always installed by default, it will need to be installed with </a:t>
            </a:r>
            <a:r>
              <a:rPr lang="en-US" dirty="0">
                <a:latin typeface="Courier New" panose="02070309020205020404" pitchFamily="49" charset="0"/>
                <a:cs typeface="Courier New" panose="02070309020205020404" pitchFamily="49" charset="0"/>
              </a:rPr>
              <a:t>sudo apt –y install curl</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89</a:t>
            </a:fld>
            <a:endParaRPr lang="en-US" dirty="0"/>
          </a:p>
        </p:txBody>
      </p:sp>
    </p:spTree>
    <p:extLst>
      <p:ext uri="{BB962C8B-B14F-4D97-AF65-F5344CB8AC3E}">
        <p14:creationId xmlns:p14="http://schemas.microsoft.com/office/powerpoint/2010/main" val="2630831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8BE0-3F7A-45AD-A72B-40777729FD6A}"/>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27539F2E-3B09-4D4E-86DD-2A18C6B30102}"/>
              </a:ext>
            </a:extLst>
          </p:cNvPr>
          <p:cNvSpPr>
            <a:spLocks noGrp="1"/>
          </p:cNvSpPr>
          <p:nvPr>
            <p:ph idx="1"/>
          </p:nvPr>
        </p:nvSpPr>
        <p:spPr/>
        <p:txBody>
          <a:bodyPr>
            <a:normAutofit/>
          </a:bodyPr>
          <a:lstStyle/>
          <a:p>
            <a:r>
              <a:rPr lang="en-US" dirty="0"/>
              <a:t>BSD Versions:</a:t>
            </a:r>
          </a:p>
          <a:p>
            <a:pPr lvl="1"/>
            <a:r>
              <a:rPr lang="en-US" dirty="0"/>
              <a:t>1BSD – 1977</a:t>
            </a:r>
          </a:p>
          <a:p>
            <a:pPr lvl="1"/>
            <a:r>
              <a:rPr lang="en-US" dirty="0"/>
              <a:t>2BSD – 1978</a:t>
            </a:r>
          </a:p>
          <a:p>
            <a:pPr lvl="2"/>
            <a:r>
              <a:rPr lang="en-US" dirty="0"/>
              <a:t>Added csh and vi as well as other packages and patches</a:t>
            </a:r>
          </a:p>
          <a:p>
            <a:pPr lvl="1"/>
            <a:r>
              <a:rPr lang="en-US" dirty="0"/>
              <a:t>3BSD – 1979</a:t>
            </a:r>
          </a:p>
          <a:p>
            <a:pPr lvl="2"/>
            <a:r>
              <a:rPr lang="en-US" dirty="0"/>
              <a:t>First standalone version</a:t>
            </a:r>
          </a:p>
          <a:p>
            <a:pPr lvl="2"/>
            <a:r>
              <a:rPr lang="en-US" dirty="0"/>
              <a:t>Add Virtual memory</a:t>
            </a:r>
          </a:p>
          <a:p>
            <a:pPr lvl="1"/>
            <a:r>
              <a:rPr lang="en-US" dirty="0"/>
              <a:t>Various Versions of 4BSD were released, with final version being released in 1994</a:t>
            </a:r>
          </a:p>
          <a:p>
            <a:pPr lvl="2"/>
            <a:r>
              <a:rPr lang="en-US" dirty="0"/>
              <a:t>Added demand paging, job control and TCP/IP.</a:t>
            </a:r>
          </a:p>
          <a:p>
            <a:pPr lvl="1"/>
            <a:endParaRPr lang="en-US" dirty="0"/>
          </a:p>
        </p:txBody>
      </p:sp>
      <p:sp>
        <p:nvSpPr>
          <p:cNvPr id="4" name="Footer Placeholder 3">
            <a:extLst>
              <a:ext uri="{FF2B5EF4-FFF2-40B4-BE49-F238E27FC236}">
                <a16:creationId xmlns:a16="http://schemas.microsoft.com/office/drawing/2014/main" id="{41CC5A4F-3B91-48B1-8BB4-A63C6A0111B2}"/>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589854E8-80A4-40E1-8AFA-0159C184BA14}"/>
              </a:ext>
            </a:extLst>
          </p:cNvPr>
          <p:cNvSpPr>
            <a:spLocks noGrp="1"/>
          </p:cNvSpPr>
          <p:nvPr>
            <p:ph type="sldNum" sz="quarter" idx="12"/>
          </p:nvPr>
        </p:nvSpPr>
        <p:spPr/>
        <p:txBody>
          <a:bodyPr/>
          <a:lstStyle/>
          <a:p>
            <a:fld id="{D9255990-E8B3-4222-B83C-F842A4110F21}" type="slidenum">
              <a:rPr lang="en-US" smtClean="0"/>
              <a:t>9</a:t>
            </a:fld>
            <a:endParaRPr lang="en-US" dirty="0"/>
          </a:p>
        </p:txBody>
      </p:sp>
    </p:spTree>
    <p:extLst>
      <p:ext uri="{BB962C8B-B14F-4D97-AF65-F5344CB8AC3E}">
        <p14:creationId xmlns:p14="http://schemas.microsoft.com/office/powerpoint/2010/main" val="15238175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curl</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lnSpcReduction="10000"/>
          </a:bodyPr>
          <a:lstStyle/>
          <a:p>
            <a:r>
              <a:rPr lang="en-US" dirty="0">
                <a:latin typeface="Courier New" panose="02070309020205020404" pitchFamily="49" charset="0"/>
                <a:cs typeface="Courier New" panose="02070309020205020404" pitchFamily="49" charset="0"/>
              </a:rPr>
              <a:t>curl –o url_to_file</a:t>
            </a:r>
          </a:p>
          <a:p>
            <a:pPr lvl="1"/>
            <a:r>
              <a:rPr lang="en-US" dirty="0"/>
              <a:t>Download a file with curl</a:t>
            </a:r>
          </a:p>
          <a:p>
            <a:r>
              <a:rPr lang="en-US" dirty="0">
                <a:latin typeface="Courier New" panose="02070309020205020404" pitchFamily="49" charset="0"/>
                <a:cs typeface="Courier New" panose="02070309020205020404" pitchFamily="49" charset="0"/>
              </a:rPr>
              <a:t>curl –o filename url_to_file</a:t>
            </a:r>
          </a:p>
          <a:p>
            <a:pPr lvl="1"/>
            <a:r>
              <a:rPr lang="en-US" dirty="0"/>
              <a:t>Download a file with curl with the given filename</a:t>
            </a:r>
          </a:p>
          <a:p>
            <a:r>
              <a:rPr lang="en-US" dirty="0"/>
              <a:t>You can download multiple files at once with multiple pairs of:</a:t>
            </a:r>
          </a:p>
          <a:p>
            <a:pPr lvl="1"/>
            <a:r>
              <a:rPr lang="en-US" dirty="0">
                <a:latin typeface="Courier New" panose="02070309020205020404" pitchFamily="49" charset="0"/>
                <a:cs typeface="Courier New" panose="02070309020205020404" pitchFamily="49" charset="0"/>
              </a:rPr>
              <a:t>–o URL</a:t>
            </a:r>
          </a:p>
          <a:p>
            <a:r>
              <a:rPr lang="en-US" dirty="0">
                <a:latin typeface="Courier New" panose="02070309020205020404" pitchFamily="49" charset="0"/>
                <a:cs typeface="Courier New" panose="02070309020205020404" pitchFamily="49" charset="0"/>
              </a:rPr>
              <a:t>curl –I URL</a:t>
            </a:r>
          </a:p>
          <a:p>
            <a:pPr lvl="1"/>
            <a:r>
              <a:rPr lang="en-US" dirty="0">
                <a:cs typeface="Courier New" panose="02070309020205020404" pitchFamily="49" charset="0"/>
              </a:rPr>
              <a:t>Used to request HTTP headers from a given URL</a:t>
            </a:r>
          </a:p>
          <a:p>
            <a:pPr lvl="1"/>
            <a:r>
              <a:rPr lang="en-US" dirty="0">
                <a:cs typeface="Courier New" panose="02070309020205020404" pitchFamily="49" charset="0"/>
              </a:rPr>
              <a:t>Headers allow the remote web server to send additional information about itself along with the actual request. Helps users know how the request is being handled.</a:t>
            </a:r>
          </a:p>
          <a:p>
            <a:endParaRPr lang="en-US" dirty="0">
              <a:latin typeface="Courier New" panose="020703090202050204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90</a:t>
            </a:fld>
            <a:endParaRPr lang="en-US" dirty="0"/>
          </a:p>
        </p:txBody>
      </p:sp>
    </p:spTree>
    <p:extLst>
      <p:ext uri="{BB962C8B-B14F-4D97-AF65-F5344CB8AC3E}">
        <p14:creationId xmlns:p14="http://schemas.microsoft.com/office/powerpoint/2010/main" val="1765102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curl</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sz="2400" dirty="0">
                <a:latin typeface="Courier New" panose="02070309020205020404" pitchFamily="49" charset="0"/>
                <a:cs typeface="Courier New" panose="02070309020205020404" pitchFamily="49" charset="0"/>
              </a:rPr>
              <a:t>curl --data “categoryID=5&amp;itemName=Apple&amp;price=3.99” URL</a:t>
            </a:r>
          </a:p>
          <a:p>
            <a:pPr lvl="1"/>
            <a:r>
              <a:rPr lang="en-US" sz="2000" dirty="0">
                <a:cs typeface="Courier New" panose="02070309020205020404" pitchFamily="49" charset="0"/>
              </a:rPr>
              <a:t>Used to send data so server via POST.</a:t>
            </a:r>
          </a:p>
          <a:p>
            <a:pPr lvl="1"/>
            <a:r>
              <a:rPr lang="en-US" sz="2000" dirty="0">
                <a:cs typeface="Courier New" panose="02070309020205020404" pitchFamily="49" charset="0"/>
              </a:rPr>
              <a:t>Not always necessary to include the HTTP verb POST or get sometimes it can be inferred.</a:t>
            </a:r>
          </a:p>
          <a:p>
            <a:pPr lvl="1"/>
            <a:r>
              <a:rPr lang="en-US" sz="2000" dirty="0">
                <a:cs typeface="Courier New" panose="02070309020205020404" pitchFamily="49" charset="0"/>
              </a:rPr>
              <a:t>-X option can be used to be explicit, but it is used for custom HTTP verbs.</a:t>
            </a:r>
          </a:p>
          <a:p>
            <a:r>
              <a:rPr lang="en-US" sz="2400" dirty="0">
                <a:cs typeface="Courier New" panose="02070309020205020404" pitchFamily="49" charset="0"/>
              </a:rPr>
              <a:t>Curl will send POST as URL encoded, i.e., it’s added the URL itself.</a:t>
            </a:r>
          </a:p>
          <a:p>
            <a:r>
              <a:rPr lang="en-US" sz="2400" dirty="0">
                <a:cs typeface="Courier New" panose="02070309020205020404" pitchFamily="49" charset="0"/>
              </a:rPr>
              <a:t>If you want to send, say JSON data then you need to modify the ContentType Header to specific this.</a:t>
            </a:r>
          </a:p>
          <a:p>
            <a:pPr lvl="1"/>
            <a:r>
              <a:rPr lang="en-US" sz="2000" dirty="0">
                <a:cs typeface="Courier New" panose="02070309020205020404" pitchFamily="49" charset="0"/>
              </a:rPr>
              <a:t>Default is application/x-www-form-urlencoded</a:t>
            </a:r>
          </a:p>
          <a:p>
            <a:endParaRPr lang="en-US" sz="2400"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91</a:t>
            </a:fld>
            <a:endParaRPr lang="en-US" dirty="0"/>
          </a:p>
        </p:txBody>
      </p:sp>
    </p:spTree>
    <p:extLst>
      <p:ext uri="{BB962C8B-B14F-4D97-AF65-F5344CB8AC3E}">
        <p14:creationId xmlns:p14="http://schemas.microsoft.com/office/powerpoint/2010/main" val="24901960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curl</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sz="2400" dirty="0">
                <a:cs typeface="Courier New" panose="02070309020205020404" pitchFamily="49" charset="0"/>
              </a:rPr>
              <a:t>For example, we can test a login URL with the following curl command:</a:t>
            </a:r>
          </a:p>
          <a:p>
            <a:r>
              <a:rPr lang="en-US" sz="2400" dirty="0">
                <a:latin typeface="Courier New" panose="02070309020205020404" pitchFamily="49" charset="0"/>
                <a:cs typeface="Courier New" panose="02070309020205020404" pitchFamily="49" charset="0"/>
              </a:rPr>
              <a:t>curl –X POST –H “Content-Type: application/json” –d ‘{“username”=“test”,”passwd”=“test123”}’ https://ajsouza.com/usrmgnt/login</a:t>
            </a:r>
          </a:p>
          <a:p>
            <a:r>
              <a:rPr lang="en-US" sz="2400" dirty="0">
                <a:cs typeface="Courier New" panose="02070309020205020404" pitchFamily="49" charset="0"/>
              </a:rPr>
              <a:t>With the above command you can inspect the response to see if the URL correctly logs the user in or shows an appropriate error message.</a:t>
            </a:r>
          </a:p>
          <a:p>
            <a:r>
              <a:rPr lang="en-US" sz="2400" dirty="0">
                <a:cs typeface="Courier New" panose="02070309020205020404" pitchFamily="49" charset="0"/>
              </a:rPr>
              <a:t>Later if time permits, we will discus Postman which makes this process a little easier.</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92</a:t>
            </a:fld>
            <a:endParaRPr lang="en-US" dirty="0"/>
          </a:p>
        </p:txBody>
      </p:sp>
    </p:spTree>
    <p:extLst>
      <p:ext uri="{BB962C8B-B14F-4D97-AF65-F5344CB8AC3E}">
        <p14:creationId xmlns:p14="http://schemas.microsoft.com/office/powerpoint/2010/main" val="50793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wget</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Wget is used as a non-interactive network download.</a:t>
            </a:r>
          </a:p>
          <a:p>
            <a:r>
              <a:rPr lang="en-US" dirty="0"/>
              <a:t>Think of it as way to download files via the command.</a:t>
            </a:r>
          </a:p>
          <a:p>
            <a:r>
              <a:rPr lang="en-US" dirty="0"/>
              <a:t>Not default installed on all distros.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93</a:t>
            </a:fld>
            <a:endParaRPr lang="en-US" dirty="0"/>
          </a:p>
        </p:txBody>
      </p:sp>
    </p:spTree>
    <p:extLst>
      <p:ext uri="{BB962C8B-B14F-4D97-AF65-F5344CB8AC3E}">
        <p14:creationId xmlns:p14="http://schemas.microsoft.com/office/powerpoint/2010/main" val="2357878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ping</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lstStyle/>
          <a:p>
            <a:r>
              <a:rPr lang="en-US" dirty="0"/>
              <a:t>Used to send a special type of data-gram to a host.</a:t>
            </a:r>
          </a:p>
          <a:p>
            <a:pPr lvl="1"/>
            <a:r>
              <a:rPr lang="en-US" dirty="0"/>
              <a:t>Called ICMP ECHO_REQUEST</a:t>
            </a:r>
          </a:p>
          <a:p>
            <a:r>
              <a:rPr lang="en-US" dirty="0"/>
              <a:t>Great way to see if a host is reachable</a:t>
            </a:r>
          </a:p>
          <a:p>
            <a:pPr lvl="1"/>
            <a:r>
              <a:rPr lang="en-US" dirty="0"/>
              <a:t>Note that not all servers allow ping.</a:t>
            </a:r>
          </a:p>
          <a:p>
            <a:pPr lvl="1"/>
            <a:r>
              <a:rPr lang="en-US" dirty="0"/>
              <a:t>By default AWS(Amazon Web Services) disallows pings.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94</a:t>
            </a:fld>
            <a:endParaRPr lang="en-US" dirty="0"/>
          </a:p>
        </p:txBody>
      </p:sp>
    </p:spTree>
    <p:extLst>
      <p:ext uri="{BB962C8B-B14F-4D97-AF65-F5344CB8AC3E}">
        <p14:creationId xmlns:p14="http://schemas.microsoft.com/office/powerpoint/2010/main" val="6056467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iptables</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Iptables is a Linux command line firewall that allows system administrators to manage incoming and outgoing traffic via a set of configurable table rules.</a:t>
            </a:r>
          </a:p>
          <a:p>
            <a:r>
              <a:rPr lang="en-US" dirty="0"/>
              <a:t>This is a great tool to help protect server. However it is a tool that can have complicated commands.</a:t>
            </a:r>
          </a:p>
          <a:p>
            <a:r>
              <a:rPr lang="en-US" dirty="0"/>
              <a:t>Iptables uses a set of tables which have chains that contain set of built-in or user defined rules.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95</a:t>
            </a:fld>
            <a:endParaRPr lang="en-US" dirty="0"/>
          </a:p>
        </p:txBody>
      </p:sp>
    </p:spTree>
    <p:extLst>
      <p:ext uri="{BB962C8B-B14F-4D97-AF65-F5344CB8AC3E}">
        <p14:creationId xmlns:p14="http://schemas.microsoft.com/office/powerpoint/2010/main" val="27534297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iptables</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There are 3 types of chains:</a:t>
            </a:r>
          </a:p>
          <a:p>
            <a:pPr lvl="1"/>
            <a:r>
              <a:rPr lang="en-US" dirty="0"/>
              <a:t>Input - This chain is used to control the behavior for incoming connections</a:t>
            </a:r>
          </a:p>
          <a:p>
            <a:pPr lvl="1"/>
            <a:r>
              <a:rPr lang="en-US" dirty="0"/>
              <a:t>Forward -  This chain is used for incoming connections that aren’t actually being delivered locally.</a:t>
            </a:r>
          </a:p>
          <a:p>
            <a:pPr lvl="2"/>
            <a:r>
              <a:rPr lang="en-US" dirty="0"/>
              <a:t>Think of a network router. After traffic is received by the router it is redirected to the correct machine on the network, however, the data is rarely ever meant to be sent to the router as a destination.</a:t>
            </a:r>
          </a:p>
          <a:p>
            <a:pPr lvl="1"/>
            <a:r>
              <a:rPr lang="en-US" dirty="0"/>
              <a:t>Output - This chain is used for outgoing connections.</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96</a:t>
            </a:fld>
            <a:endParaRPr lang="en-US" dirty="0"/>
          </a:p>
        </p:txBody>
      </p:sp>
    </p:spTree>
    <p:extLst>
      <p:ext uri="{BB962C8B-B14F-4D97-AF65-F5344CB8AC3E}">
        <p14:creationId xmlns:p14="http://schemas.microsoft.com/office/powerpoint/2010/main" val="23385775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iptables</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Connection Responses:</a:t>
            </a:r>
          </a:p>
          <a:p>
            <a:pPr lvl="1"/>
            <a:r>
              <a:rPr lang="en-US" dirty="0"/>
              <a:t>Accept – Allows the connection</a:t>
            </a:r>
          </a:p>
          <a:p>
            <a:pPr lvl="1"/>
            <a:r>
              <a:rPr lang="en-US" dirty="0"/>
              <a:t>Drop – drops the connection as if it never happened</a:t>
            </a:r>
          </a:p>
          <a:p>
            <a:pPr lvl="2"/>
            <a:r>
              <a:rPr lang="en-US" dirty="0"/>
              <a:t>When you have a drop action, the user trying to access the IP will get a request timeout message, usually.</a:t>
            </a:r>
          </a:p>
          <a:p>
            <a:pPr lvl="1"/>
            <a:r>
              <a:rPr lang="en-US" dirty="0"/>
              <a:t>Reject – blocks the connection but also sends back an error.</a:t>
            </a:r>
          </a:p>
          <a:p>
            <a:pPr lvl="2"/>
            <a:r>
              <a:rPr lang="en-US" dirty="0"/>
              <a:t>When you have the reject action, the user gets a Destination unreachable response.</a:t>
            </a: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97</a:t>
            </a:fld>
            <a:endParaRPr lang="en-US" dirty="0"/>
          </a:p>
        </p:txBody>
      </p:sp>
    </p:spTree>
    <p:extLst>
      <p:ext uri="{BB962C8B-B14F-4D97-AF65-F5344CB8AC3E}">
        <p14:creationId xmlns:p14="http://schemas.microsoft.com/office/powerpoint/2010/main" val="38215506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iptables</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Block all connections from an IP:</a:t>
            </a:r>
          </a:p>
          <a:p>
            <a:pPr lvl="1"/>
            <a:r>
              <a:rPr lang="en-US" dirty="0">
                <a:latin typeface="Courier New" panose="02070309020205020404" pitchFamily="49" charset="0"/>
                <a:cs typeface="Courier New" panose="02070309020205020404" pitchFamily="49" charset="0"/>
              </a:rPr>
              <a:t>iptables –A INPUT –s 9.9.9.9 –j DROP</a:t>
            </a:r>
          </a:p>
          <a:p>
            <a:pPr lvl="2"/>
            <a:r>
              <a:rPr lang="en-US" dirty="0">
                <a:cs typeface="Courier New" panose="02070309020205020404" pitchFamily="49" charset="0"/>
              </a:rPr>
              <a:t>-A appends a rule</a:t>
            </a:r>
          </a:p>
          <a:p>
            <a:pPr lvl="2"/>
            <a:r>
              <a:rPr lang="en-US" dirty="0">
                <a:cs typeface="Courier New" panose="02070309020205020404" pitchFamily="49" charset="0"/>
              </a:rPr>
              <a:t>-s is source, the ip to data is coming from.</a:t>
            </a:r>
          </a:p>
          <a:p>
            <a:r>
              <a:rPr lang="en-US" dirty="0">
                <a:cs typeface="Courier New" panose="02070309020205020404" pitchFamily="49" charset="0"/>
              </a:rPr>
              <a:t>Block connections from an IP range:</a:t>
            </a:r>
          </a:p>
          <a:p>
            <a:pPr lvl="1"/>
            <a:r>
              <a:rPr lang="en-US" dirty="0">
                <a:latin typeface="Courier New" panose="02070309020205020404" pitchFamily="49" charset="0"/>
                <a:cs typeface="Courier New" panose="02070309020205020404" pitchFamily="49" charset="0"/>
              </a:rPr>
              <a:t>iptables –A INPUT –s 9.9.9.0/24 –j DROP</a:t>
            </a:r>
          </a:p>
          <a:p>
            <a:pPr lvl="2"/>
            <a:r>
              <a:rPr lang="en-US" dirty="0">
                <a:cs typeface="Courier New" panose="02070309020205020404" pitchFamily="49" charset="0"/>
              </a:rPr>
              <a:t>this will block connections for IPs between 9.9.9.0 to 9.9.9.255</a:t>
            </a:r>
          </a:p>
          <a:p>
            <a:r>
              <a:rPr lang="en-US" dirty="0">
                <a:cs typeface="Courier New" panose="02070309020205020404" pitchFamily="49" charset="0"/>
              </a:rPr>
              <a:t>Unblock connection from an IP</a:t>
            </a:r>
          </a:p>
          <a:p>
            <a:pPr lvl="1"/>
            <a:r>
              <a:rPr lang="en-US" dirty="0">
                <a:latin typeface="Courier New" panose="02070309020205020404" pitchFamily="49" charset="0"/>
                <a:cs typeface="Courier New" panose="02070309020205020404" pitchFamily="49" charset="0"/>
              </a:rPr>
              <a:t>iptables –D INPUT –s 9.9.9.9 –j DROP</a:t>
            </a:r>
          </a:p>
          <a:p>
            <a:pPr lvl="1"/>
            <a:endParaRPr lang="en-US" dirty="0">
              <a:cs typeface="Courier New" panose="02070309020205020404" pitchFamily="49" charset="0"/>
            </a:endParaRPr>
          </a:p>
          <a:p>
            <a:pPr lvl="1"/>
            <a:endParaRPr lang="en-US" dirty="0">
              <a:cs typeface="Courier New" panose="02070309020205020404" pitchFamily="49" charset="0"/>
            </a:endParaRPr>
          </a:p>
          <a:p>
            <a:pPr lvl="1"/>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98</a:t>
            </a:fld>
            <a:endParaRPr lang="en-US" dirty="0"/>
          </a:p>
        </p:txBody>
      </p:sp>
    </p:spTree>
    <p:extLst>
      <p:ext uri="{BB962C8B-B14F-4D97-AF65-F5344CB8AC3E}">
        <p14:creationId xmlns:p14="http://schemas.microsoft.com/office/powerpoint/2010/main" val="17505553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C75-BB38-4D59-8239-738CAAF32A6F}"/>
              </a:ext>
            </a:extLst>
          </p:cNvPr>
          <p:cNvSpPr>
            <a:spLocks noGrp="1"/>
          </p:cNvSpPr>
          <p:nvPr>
            <p:ph type="title"/>
          </p:nvPr>
        </p:nvSpPr>
        <p:spPr/>
        <p:txBody>
          <a:bodyPr/>
          <a:lstStyle/>
          <a:p>
            <a:r>
              <a:rPr lang="en-US" dirty="0"/>
              <a:t>Linux Commands - iptables</a:t>
            </a:r>
          </a:p>
        </p:txBody>
      </p:sp>
      <p:sp>
        <p:nvSpPr>
          <p:cNvPr id="3" name="Content Placeholder 2">
            <a:extLst>
              <a:ext uri="{FF2B5EF4-FFF2-40B4-BE49-F238E27FC236}">
                <a16:creationId xmlns:a16="http://schemas.microsoft.com/office/drawing/2014/main" id="{58350739-3DF5-4620-BDA6-F8E85BDC9FE0}"/>
              </a:ext>
            </a:extLst>
          </p:cNvPr>
          <p:cNvSpPr>
            <a:spLocks noGrp="1"/>
          </p:cNvSpPr>
          <p:nvPr>
            <p:ph idx="1"/>
          </p:nvPr>
        </p:nvSpPr>
        <p:spPr/>
        <p:txBody>
          <a:bodyPr>
            <a:normAutofit/>
          </a:bodyPr>
          <a:lstStyle/>
          <a:p>
            <a:r>
              <a:rPr lang="en-US" dirty="0"/>
              <a:t>These rules will need to be saved so they will remain after the iptables service is restarted:</a:t>
            </a:r>
          </a:p>
          <a:p>
            <a:pPr lvl="1"/>
            <a:r>
              <a:rPr lang="en-US" dirty="0">
                <a:latin typeface="Courier New" panose="02070309020205020404" pitchFamily="49" charset="0"/>
                <a:cs typeface="Courier New" panose="02070309020205020404" pitchFamily="49" charset="0"/>
              </a:rPr>
              <a:t>sudo /sbin/iptables-save</a:t>
            </a:r>
          </a:p>
          <a:p>
            <a:r>
              <a:rPr lang="en-US" dirty="0">
                <a:latin typeface="Courier New" panose="02070309020205020404" pitchFamily="49" charset="0"/>
                <a:cs typeface="Courier New" panose="02070309020205020404" pitchFamily="49" charset="0"/>
              </a:rPr>
              <a:t>sudo iptables –L</a:t>
            </a:r>
          </a:p>
          <a:p>
            <a:pPr lvl="1"/>
            <a:r>
              <a:rPr lang="en-US" dirty="0">
                <a:cs typeface="Courier New" panose="02070309020205020404" pitchFamily="49" charset="0"/>
              </a:rPr>
              <a:t>Lost all current rules for all 3 chains.</a:t>
            </a:r>
          </a:p>
          <a:p>
            <a:r>
              <a:rPr lang="en-US" dirty="0">
                <a:latin typeface="Courier New" panose="02070309020205020404" pitchFamily="49" charset="0"/>
                <a:cs typeface="Courier New" panose="02070309020205020404" pitchFamily="49" charset="0"/>
              </a:rPr>
              <a:t>Sudo iptables –F</a:t>
            </a:r>
          </a:p>
          <a:p>
            <a:pPr lvl="1"/>
            <a:r>
              <a:rPr lang="en-US" dirty="0">
                <a:cs typeface="Courier New" panose="02070309020205020404" pitchFamily="49" charset="0"/>
              </a:rPr>
              <a:t>Will flush all currently configured rules.</a:t>
            </a:r>
          </a:p>
          <a:p>
            <a:pPr lvl="1"/>
            <a:endParaRPr lang="en-US" dirty="0">
              <a:cs typeface="Courier New" panose="02070309020205020404" pitchFamily="49" charset="0"/>
            </a:endParaRPr>
          </a:p>
          <a:p>
            <a:pPr lvl="1"/>
            <a:endParaRPr lang="en-US" dirty="0">
              <a:cs typeface="Courier New" panose="02070309020205020404" pitchFamily="49" charset="0"/>
            </a:endParaRPr>
          </a:p>
          <a:p>
            <a:pPr lvl="1"/>
            <a:endParaRPr lang="en-US" dirty="0">
              <a:cs typeface="Courier New" panose="02070309020205020404" pitchFamily="49" charset="0"/>
            </a:endParaRPr>
          </a:p>
        </p:txBody>
      </p:sp>
      <p:sp>
        <p:nvSpPr>
          <p:cNvPr id="4" name="Footer Placeholder 3">
            <a:extLst>
              <a:ext uri="{FF2B5EF4-FFF2-40B4-BE49-F238E27FC236}">
                <a16:creationId xmlns:a16="http://schemas.microsoft.com/office/drawing/2014/main" id="{1DB6810D-EB09-4C9F-82D5-44F002B9F9BA}"/>
              </a:ext>
            </a:extLst>
          </p:cNvPr>
          <p:cNvSpPr>
            <a:spLocks noGrp="1"/>
          </p:cNvSpPr>
          <p:nvPr>
            <p:ph type="ftr" sz="quarter" idx="11"/>
          </p:nvPr>
        </p:nvSpPr>
        <p:spPr/>
        <p:txBody>
          <a:bodyPr/>
          <a:lstStyle/>
          <a:p>
            <a:r>
              <a:rPr lang="en-US" dirty="0"/>
              <a:t>© Anthony J Souza</a:t>
            </a:r>
          </a:p>
        </p:txBody>
      </p:sp>
      <p:sp>
        <p:nvSpPr>
          <p:cNvPr id="5" name="Slide Number Placeholder 4">
            <a:extLst>
              <a:ext uri="{FF2B5EF4-FFF2-40B4-BE49-F238E27FC236}">
                <a16:creationId xmlns:a16="http://schemas.microsoft.com/office/drawing/2014/main" id="{1A4FA918-1804-4BD1-982F-2277BFA7B9CA}"/>
              </a:ext>
            </a:extLst>
          </p:cNvPr>
          <p:cNvSpPr>
            <a:spLocks noGrp="1"/>
          </p:cNvSpPr>
          <p:nvPr>
            <p:ph type="sldNum" sz="quarter" idx="12"/>
          </p:nvPr>
        </p:nvSpPr>
        <p:spPr/>
        <p:txBody>
          <a:bodyPr/>
          <a:lstStyle/>
          <a:p>
            <a:fld id="{D9255990-E8B3-4222-B83C-F842A4110F21}" type="slidenum">
              <a:rPr lang="en-US" smtClean="0"/>
              <a:t>99</a:t>
            </a:fld>
            <a:endParaRPr lang="en-US" dirty="0"/>
          </a:p>
        </p:txBody>
      </p:sp>
    </p:spTree>
    <p:extLst>
      <p:ext uri="{BB962C8B-B14F-4D97-AF65-F5344CB8AC3E}">
        <p14:creationId xmlns:p14="http://schemas.microsoft.com/office/powerpoint/2010/main" val="2488811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3351</TotalTime>
  <Words>7744</Words>
  <Application>Microsoft Office PowerPoint</Application>
  <PresentationFormat>Widescreen</PresentationFormat>
  <Paragraphs>904</Paragraphs>
  <Slides>109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109</vt:i4>
      </vt:variant>
    </vt:vector>
  </HeadingPairs>
  <TitlesOfParts>
    <vt:vector size="114" baseType="lpstr">
      <vt:lpstr>Arial</vt:lpstr>
      <vt:lpstr>Calibri</vt:lpstr>
      <vt:lpstr>Calibri Light</vt:lpstr>
      <vt:lpstr>Courier New</vt:lpstr>
      <vt:lpstr>Office Theme</vt:lpstr>
      <vt:lpstr>Basic Introduction to Linux</vt:lpstr>
      <vt:lpstr>Contents</vt:lpstr>
      <vt:lpstr>Introduction</vt:lpstr>
      <vt:lpstr>Introduction</vt:lpstr>
      <vt:lpstr>History</vt:lpstr>
      <vt:lpstr>History – PDP-7</vt:lpstr>
      <vt:lpstr>History – PDP-11</vt:lpstr>
      <vt:lpstr>History</vt:lpstr>
      <vt:lpstr>History</vt:lpstr>
      <vt:lpstr>History</vt:lpstr>
      <vt:lpstr>History</vt:lpstr>
      <vt:lpstr>History</vt:lpstr>
      <vt:lpstr>Basic Blocks of Linux Kernel</vt:lpstr>
      <vt:lpstr>Distribution Zoo</vt:lpstr>
      <vt:lpstr>Linux Permissions</vt:lpstr>
      <vt:lpstr>Linux Permissions</vt:lpstr>
      <vt:lpstr>Linux Permissions</vt:lpstr>
      <vt:lpstr>Linux Permissions</vt:lpstr>
      <vt:lpstr>Linux Permissions</vt:lpstr>
      <vt:lpstr>Linux Permissions</vt:lpstr>
      <vt:lpstr>Linux Permissions</vt:lpstr>
      <vt:lpstr>Linux Permissions</vt:lpstr>
      <vt:lpstr>Linux Permissions</vt:lpstr>
      <vt:lpstr>Linux Permissions</vt:lpstr>
      <vt:lpstr>Linux Permissions – Table of Octal Digits</vt:lpstr>
      <vt:lpstr>Linux File System</vt:lpstr>
      <vt:lpstr>Linux File System – Important Directories</vt:lpstr>
      <vt:lpstr>Linux File System  - /</vt:lpstr>
      <vt:lpstr>Linux File System  - /boot</vt:lpstr>
      <vt:lpstr>Linux File System  - /bin</vt:lpstr>
      <vt:lpstr>Linux File System  - /sbin</vt:lpstr>
      <vt:lpstr>Linux File System  - /usr</vt:lpstr>
      <vt:lpstr>Linux File System  - /dev</vt:lpstr>
      <vt:lpstr>Linux File System  - /etc</vt:lpstr>
      <vt:lpstr>Linux File System  - /home</vt:lpstr>
      <vt:lpstr>Linux File System  - /lib</vt:lpstr>
      <vt:lpstr>Linux File System  - /media</vt:lpstr>
      <vt:lpstr>Linux File System  - /mnt</vt:lpstr>
      <vt:lpstr>Linux File System  - /opt</vt:lpstr>
      <vt:lpstr>Linux File System  - /srv</vt:lpstr>
      <vt:lpstr>Linux File System  - /var</vt:lpstr>
      <vt:lpstr>Linux File System  - /tmp</vt:lpstr>
      <vt:lpstr>Linux File System  - /proc</vt:lpstr>
      <vt:lpstr>Linux File System  - /sys</vt:lpstr>
      <vt:lpstr>Useful Linux Commands</vt:lpstr>
      <vt:lpstr>Linux Commands - ls</vt:lpstr>
      <vt:lpstr>Linux Commands - cd</vt:lpstr>
      <vt:lpstr>Linux Commands - echo</vt:lpstr>
      <vt:lpstr>Linux Commands - cat</vt:lpstr>
      <vt:lpstr>tail – show the last parts of a file</vt:lpstr>
      <vt:lpstr>head – show the first parts of a file</vt:lpstr>
      <vt:lpstr>more – scrolling through content one screenful at a time</vt:lpstr>
      <vt:lpstr>Linux Commands - less</vt:lpstr>
      <vt:lpstr>Linux Commands - less</vt:lpstr>
      <vt:lpstr>Linux Commands - source</vt:lpstr>
      <vt:lpstr>Linux Commands - export</vt:lpstr>
      <vt:lpstr>Linux Commands - mkdir</vt:lpstr>
      <vt:lpstr>Linux Commands - touch</vt:lpstr>
      <vt:lpstr>Linux Commands - rm</vt:lpstr>
      <vt:lpstr>Linux Commands - cp</vt:lpstr>
      <vt:lpstr>Linux Commands - mv</vt:lpstr>
      <vt:lpstr>Linux Commands - chmod</vt:lpstr>
      <vt:lpstr>Linux Commands - chmod</vt:lpstr>
      <vt:lpstr>Linux Commands - chown</vt:lpstr>
      <vt:lpstr>Linux Commands - chown</vt:lpstr>
      <vt:lpstr>Linux Commands - file</vt:lpstr>
      <vt:lpstr>Linux Commands - rsync</vt:lpstr>
      <vt:lpstr>Linux Commands - rsync</vt:lpstr>
      <vt:lpstr>Linux Commands - rsync</vt:lpstr>
      <vt:lpstr>Linux Commands - sed</vt:lpstr>
      <vt:lpstr>Linux Commands - sed</vt:lpstr>
      <vt:lpstr>Linux Commands – awk*</vt:lpstr>
      <vt:lpstr>Linux Commands – awk* -- Example</vt:lpstr>
      <vt:lpstr>Linux Commands – awk* -- Example</vt:lpstr>
      <vt:lpstr>Linux Commands – awk* -- Example</vt:lpstr>
      <vt:lpstr>Linux Commands - grep</vt:lpstr>
      <vt:lpstr>Linux Commands - grep</vt:lpstr>
      <vt:lpstr>Linux Commands - tr</vt:lpstr>
      <vt:lpstr>Linux Commands - cut</vt:lpstr>
      <vt:lpstr>Linux Commands - find</vt:lpstr>
      <vt:lpstr>Linux Commands - find</vt:lpstr>
      <vt:lpstr>Linux Commands - xargs</vt:lpstr>
      <vt:lpstr>Linux Commands - xargs</vt:lpstr>
      <vt:lpstr>Linux Commands – xargs – sample output</vt:lpstr>
      <vt:lpstr>Linux Commands - adduser</vt:lpstr>
      <vt:lpstr>Linux Commands - deluser</vt:lpstr>
      <vt:lpstr>Linux Commands - uname</vt:lpstr>
      <vt:lpstr>Linux Commands - service</vt:lpstr>
      <vt:lpstr>Linux Commands - curl</vt:lpstr>
      <vt:lpstr>Linux Commands - curl</vt:lpstr>
      <vt:lpstr>Linux Commands - curl</vt:lpstr>
      <vt:lpstr>Linux Commands - curl</vt:lpstr>
      <vt:lpstr>Linux Commands - wget</vt:lpstr>
      <vt:lpstr>Linux Commands - ping</vt:lpstr>
      <vt:lpstr>Linux Commands - iptables</vt:lpstr>
      <vt:lpstr>Linux Commands - iptables</vt:lpstr>
      <vt:lpstr>Linux Commands - iptables</vt:lpstr>
      <vt:lpstr>Linux Commands - iptables</vt:lpstr>
      <vt:lpstr>Linux Commands - iptables</vt:lpstr>
      <vt:lpstr>Linux Commands - ufw</vt:lpstr>
      <vt:lpstr>Linux Commands - ufw</vt:lpstr>
      <vt:lpstr>Linux Commands - which</vt:lpstr>
      <vt:lpstr>Linux Commands - sudo</vt:lpstr>
      <vt:lpstr>Linux Commands - lsblk</vt:lpstr>
      <vt:lpstr>Linux Commands – df(disk free)</vt:lpstr>
      <vt:lpstr>Linux Commands - du</vt:lpstr>
      <vt:lpstr>Linux Commands - du</vt:lpstr>
      <vt:lpstr>Linux Commands - du</vt:lpstr>
      <vt:lpstr>Linux Commands - tar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Introduction to Linux</dc:title>
  <dc:creator>Anthony Souza</dc:creator>
  <cp:lastModifiedBy>Anthony John Souza</cp:lastModifiedBy>
  <cp:revision>18</cp:revision>
  <dcterms:created xsi:type="dcterms:W3CDTF">2020-02-11T05:57:35Z</dcterms:created>
  <dcterms:modified xsi:type="dcterms:W3CDTF">2023-01-19T09:35:40Z</dcterms:modified>
</cp:coreProperties>
</file>